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1"/>
  </p:notesMasterIdLst>
  <p:sldIdLst>
    <p:sldId id="313" r:id="rId2"/>
    <p:sldId id="315" r:id="rId3"/>
    <p:sldId id="366" r:id="rId4"/>
    <p:sldId id="317" r:id="rId5"/>
    <p:sldId id="318" r:id="rId6"/>
    <p:sldId id="321" r:id="rId7"/>
    <p:sldId id="367" r:id="rId8"/>
    <p:sldId id="323" r:id="rId9"/>
    <p:sldId id="324" r:id="rId10"/>
    <p:sldId id="325" r:id="rId11"/>
    <p:sldId id="326" r:id="rId12"/>
    <p:sldId id="327" r:id="rId13"/>
    <p:sldId id="328" r:id="rId14"/>
    <p:sldId id="331" r:id="rId15"/>
    <p:sldId id="368" r:id="rId16"/>
    <p:sldId id="319" r:id="rId17"/>
    <p:sldId id="333" r:id="rId18"/>
    <p:sldId id="362" r:id="rId19"/>
    <p:sldId id="361" r:id="rId20"/>
    <p:sldId id="363" r:id="rId21"/>
    <p:sldId id="364" r:id="rId22"/>
    <p:sldId id="369" r:id="rId23"/>
    <p:sldId id="342" r:id="rId24"/>
    <p:sldId id="343" r:id="rId25"/>
    <p:sldId id="344" r:id="rId26"/>
    <p:sldId id="370" r:id="rId27"/>
    <p:sldId id="374" r:id="rId28"/>
    <p:sldId id="375" r:id="rId29"/>
    <p:sldId id="376" r:id="rId30"/>
    <p:sldId id="377" r:id="rId31"/>
    <p:sldId id="379" r:id="rId32"/>
    <p:sldId id="380" r:id="rId33"/>
    <p:sldId id="381" r:id="rId34"/>
    <p:sldId id="382" r:id="rId35"/>
    <p:sldId id="383" r:id="rId36"/>
    <p:sldId id="384" r:id="rId37"/>
    <p:sldId id="386" r:id="rId38"/>
    <p:sldId id="388" r:id="rId39"/>
    <p:sldId id="389" r:id="rId40"/>
    <p:sldId id="390" r:id="rId41"/>
    <p:sldId id="392" r:id="rId42"/>
    <p:sldId id="394" r:id="rId43"/>
    <p:sldId id="395" r:id="rId44"/>
    <p:sldId id="397" r:id="rId45"/>
    <p:sldId id="399" r:id="rId46"/>
    <p:sldId id="401" r:id="rId47"/>
    <p:sldId id="409" r:id="rId48"/>
    <p:sldId id="416" r:id="rId49"/>
    <p:sldId id="422" r:id="rId50"/>
    <p:sldId id="425" r:id="rId51"/>
    <p:sldId id="371" r:id="rId52"/>
    <p:sldId id="545" r:id="rId53"/>
    <p:sldId id="438" r:id="rId54"/>
    <p:sldId id="439" r:id="rId55"/>
    <p:sldId id="440" r:id="rId56"/>
    <p:sldId id="441" r:id="rId57"/>
    <p:sldId id="442" r:id="rId58"/>
    <p:sldId id="443" r:id="rId59"/>
    <p:sldId id="444" r:id="rId60"/>
    <p:sldId id="445" r:id="rId61"/>
    <p:sldId id="447" r:id="rId62"/>
    <p:sldId id="448" r:id="rId63"/>
    <p:sldId id="450" r:id="rId64"/>
    <p:sldId id="452" r:id="rId65"/>
    <p:sldId id="456" r:id="rId66"/>
    <p:sldId id="463" r:id="rId67"/>
    <p:sldId id="465" r:id="rId68"/>
    <p:sldId id="468" r:id="rId69"/>
    <p:sldId id="472" r:id="rId70"/>
    <p:sldId id="473" r:id="rId71"/>
    <p:sldId id="474" r:id="rId72"/>
    <p:sldId id="475" r:id="rId73"/>
    <p:sldId id="476" r:id="rId74"/>
    <p:sldId id="477" r:id="rId75"/>
    <p:sldId id="478" r:id="rId76"/>
    <p:sldId id="479" r:id="rId77"/>
    <p:sldId id="480" r:id="rId78"/>
    <p:sldId id="481" r:id="rId79"/>
    <p:sldId id="482" r:id="rId80"/>
    <p:sldId id="483" r:id="rId81"/>
    <p:sldId id="484" r:id="rId82"/>
    <p:sldId id="372" r:id="rId83"/>
    <p:sldId id="489" r:id="rId84"/>
    <p:sldId id="490" r:id="rId85"/>
    <p:sldId id="491" r:id="rId86"/>
    <p:sldId id="494" r:id="rId87"/>
    <p:sldId id="496" r:id="rId88"/>
    <p:sldId id="507" r:id="rId89"/>
    <p:sldId id="508" r:id="rId90"/>
    <p:sldId id="509" r:id="rId91"/>
    <p:sldId id="510" r:id="rId92"/>
    <p:sldId id="512" r:id="rId93"/>
    <p:sldId id="513" r:id="rId94"/>
    <p:sldId id="514" r:id="rId95"/>
    <p:sldId id="515" r:id="rId96"/>
    <p:sldId id="517" r:id="rId97"/>
    <p:sldId id="518" r:id="rId98"/>
    <p:sldId id="519" r:id="rId99"/>
    <p:sldId id="520" r:id="rId100"/>
    <p:sldId id="522" r:id="rId101"/>
    <p:sldId id="523" r:id="rId102"/>
    <p:sldId id="524" r:id="rId103"/>
    <p:sldId id="526" r:id="rId104"/>
    <p:sldId id="527" r:id="rId105"/>
    <p:sldId id="531" r:id="rId106"/>
    <p:sldId id="533" r:id="rId107"/>
    <p:sldId id="534" r:id="rId108"/>
    <p:sldId id="535" r:id="rId109"/>
    <p:sldId id="541" r:id="rId110"/>
    <p:sldId id="544" r:id="rId111"/>
    <p:sldId id="358" r:id="rId112"/>
    <p:sldId id="357" r:id="rId113"/>
    <p:sldId id="347" r:id="rId114"/>
    <p:sldId id="348" r:id="rId115"/>
    <p:sldId id="365" r:id="rId116"/>
    <p:sldId id="359" r:id="rId117"/>
    <p:sldId id="542" r:id="rId118"/>
    <p:sldId id="543" r:id="rId119"/>
    <p:sldId id="271" r:id="rId12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613"/>
    <a:srgbClr val="0F265C"/>
    <a:srgbClr val="FCD9CA"/>
    <a:srgbClr val="F6AF95"/>
    <a:srgbClr val="ED694B"/>
    <a:srgbClr val="DFF2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3"/>
    <p:restoredTop sz="95878"/>
  </p:normalViewPr>
  <p:slideViewPr>
    <p:cSldViewPr snapToObjects="1">
      <p:cViewPr varScale="1">
        <p:scale>
          <a:sx n="103" d="100"/>
          <a:sy n="103"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DE0865-647F-634C-AD21-DCAB4C15B929}" type="datetimeFigureOut">
              <a:rPr lang="de-DE" smtClean="0"/>
              <a:t>27.03.2023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D4F7FB-2464-764A-B3ED-03668F7E3463}" type="slidenum">
              <a:rPr lang="de-DE" smtClean="0"/>
              <a:t>‹Nr.›</a:t>
            </a:fld>
            <a:endParaRPr lang="de-DE"/>
          </a:p>
        </p:txBody>
      </p:sp>
    </p:spTree>
    <p:extLst>
      <p:ext uri="{BB962C8B-B14F-4D97-AF65-F5344CB8AC3E}">
        <p14:creationId xmlns:p14="http://schemas.microsoft.com/office/powerpoint/2010/main" val="297564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1">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27211-28FE-CD75-D194-BC21DF4F40BB}"/>
              </a:ext>
            </a:extLst>
          </p:cNvPr>
          <p:cNvSpPr>
            <a:spLocks noGrp="1"/>
          </p:cNvSpPr>
          <p:nvPr>
            <p:ph type="ctrTitle"/>
          </p:nvPr>
        </p:nvSpPr>
        <p:spPr>
          <a:xfrm>
            <a:off x="595787" y="620712"/>
            <a:ext cx="9120390" cy="2814253"/>
          </a:xfrm>
          <a:prstGeom prst="rect">
            <a:avLst/>
          </a:prstGeom>
        </p:spPr>
        <p:txBody>
          <a:bodyPr anchor="b">
            <a:noAutofit/>
          </a:bodyPr>
          <a:lstStyle>
            <a:lvl1pPr algn="l">
              <a:defRPr sz="9500" b="0" i="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pic>
        <p:nvPicPr>
          <p:cNvPr id="5" name="Grafik 4">
            <a:extLst>
              <a:ext uri="{FF2B5EF4-FFF2-40B4-BE49-F238E27FC236}">
                <a16:creationId xmlns:a16="http://schemas.microsoft.com/office/drawing/2014/main" id="{105C0D05-37D9-A7F5-B168-6B1F929A5635}"/>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9792002" y="5806800"/>
            <a:ext cx="1920299" cy="645172"/>
          </a:xfrm>
          <a:prstGeom prst="rect">
            <a:avLst/>
          </a:prstGeom>
        </p:spPr>
      </p:pic>
      <p:sp>
        <p:nvSpPr>
          <p:cNvPr id="12" name="Untertitel 2">
            <a:extLst>
              <a:ext uri="{FF2B5EF4-FFF2-40B4-BE49-F238E27FC236}">
                <a16:creationId xmlns:a16="http://schemas.microsoft.com/office/drawing/2014/main" id="{3659F782-50CB-5904-D371-442BC10C5A9C}"/>
              </a:ext>
            </a:extLst>
          </p:cNvPr>
          <p:cNvSpPr>
            <a:spLocks noGrp="1"/>
          </p:cNvSpPr>
          <p:nvPr>
            <p:ph type="subTitle" idx="1"/>
          </p:nvPr>
        </p:nvSpPr>
        <p:spPr>
          <a:xfrm>
            <a:off x="595787" y="3644900"/>
            <a:ext cx="9120390" cy="1655762"/>
          </a:xfrm>
          <a:prstGeom prst="rect">
            <a:avLst/>
          </a:prstGeom>
        </p:spPr>
        <p:txBody>
          <a:bodyPr>
            <a:normAutofit/>
          </a:bodyPr>
          <a:lstStyle>
            <a:lvl1pPr marL="0" indent="0" algn="l">
              <a:spcBef>
                <a:spcPts val="0"/>
              </a:spcBef>
              <a:buNone/>
              <a:defRPr sz="4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3" name="Textfeld 12">
            <a:extLst>
              <a:ext uri="{FF2B5EF4-FFF2-40B4-BE49-F238E27FC236}">
                <a16:creationId xmlns:a16="http://schemas.microsoft.com/office/drawing/2014/main" id="{7C83CB55-837B-B5E2-7581-6BE38924211D}"/>
              </a:ext>
            </a:extLst>
          </p:cNvPr>
          <p:cNvSpPr txBox="1"/>
          <p:nvPr userDrawn="1"/>
        </p:nvSpPr>
        <p:spPr>
          <a:xfrm>
            <a:off x="609284" y="6184177"/>
            <a:ext cx="1885245" cy="292388"/>
          </a:xfrm>
          <a:prstGeom prst="rect">
            <a:avLst/>
          </a:prstGeom>
          <a:noFill/>
        </p:spPr>
        <p:txBody>
          <a:bodyPr wrap="square" bIns="0" rtlCol="0">
            <a:spAutoFit/>
          </a:bodyPr>
          <a:lstStyle/>
          <a:p>
            <a:r>
              <a:rPr lang="de-DE" sz="1600" b="0" i="0" dirty="0" err="1">
                <a:solidFill>
                  <a:srgbClr val="E30613"/>
                </a:solidFill>
                <a:latin typeface="Arial" panose="020B0604020202020204" pitchFamily="34" charset="0"/>
                <a:ea typeface="Helvetica Neue" panose="02000503000000020004" pitchFamily="2" charset="0"/>
                <a:cs typeface="Arial" panose="020B0604020202020204" pitchFamily="34" charset="0"/>
              </a:rPr>
              <a:t>ak-vorarlberg.at</a:t>
            </a:r>
            <a:endParaRPr lang="de-DE" sz="1600" b="0" i="0" dirty="0">
              <a:solidFill>
                <a:srgbClr val="E30613"/>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677066619"/>
      </p:ext>
    </p:extLst>
  </p:cSld>
  <p:clrMapOvr>
    <a:masterClrMapping/>
  </p:clrMapOvr>
  <p:extLst>
    <p:ext uri="{DCECCB84-F9BA-43D5-87BE-67443E8EF086}">
      <p15:sldGuideLst xmlns:p15="http://schemas.microsoft.com/office/powerpoint/2012/main">
        <p15:guide id="1" pos="370">
          <p15:clr>
            <a:srgbClr val="FBAE40"/>
          </p15:clr>
        </p15:guide>
        <p15:guide id="2" orient="horz" pos="391">
          <p15:clr>
            <a:srgbClr val="FBAE40"/>
          </p15:clr>
        </p15:guide>
        <p15:guide id="3" orient="horz" pos="4065">
          <p15:clr>
            <a:srgbClr val="FBAE40"/>
          </p15:clr>
        </p15:guide>
        <p15:guide id="4" pos="7378">
          <p15:clr>
            <a:srgbClr val="FBAE40"/>
          </p15:clr>
        </p15:guide>
        <p15:guide id="5" pos="61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4 Spalte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3" name="Textplatzhalter 2">
            <a:extLst>
              <a:ext uri="{FF2B5EF4-FFF2-40B4-BE49-F238E27FC236}">
                <a16:creationId xmlns:a16="http://schemas.microsoft.com/office/drawing/2014/main" id="{3B4CD555-636C-0CF0-6644-B784CD92836A}"/>
              </a:ext>
            </a:extLst>
          </p:cNvPr>
          <p:cNvSpPr>
            <a:spLocks noGrp="1"/>
          </p:cNvSpPr>
          <p:nvPr>
            <p:ph type="body" idx="1"/>
          </p:nvPr>
        </p:nvSpPr>
        <p:spPr>
          <a:xfrm>
            <a:off x="596847" y="620713"/>
            <a:ext cx="2664000" cy="5400675"/>
          </a:xfrm>
          <a:prstGeom prst="rect">
            <a:avLst/>
          </a:prstGeom>
        </p:spPr>
        <p:txBody>
          <a:bodyPr/>
          <a:lstStyle>
            <a:lvl1pPr marL="6350" indent="0">
              <a:lnSpc>
                <a:spcPct val="110000"/>
              </a:lnSpc>
              <a:spcBef>
                <a:spcPts val="0"/>
              </a:spcBef>
              <a:buSzPct val="100000"/>
              <a:buFontTx/>
              <a:buNone/>
              <a:tabLst>
                <a:tab pos="708025" algn="l"/>
                <a:tab pos="5376863" algn="l"/>
              </a:tabLst>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4" name="Textplatzhalter 2">
            <a:extLst>
              <a:ext uri="{FF2B5EF4-FFF2-40B4-BE49-F238E27FC236}">
                <a16:creationId xmlns:a16="http://schemas.microsoft.com/office/drawing/2014/main" id="{F56D7F5C-8722-93FE-3544-9013130ED569}"/>
              </a:ext>
            </a:extLst>
          </p:cNvPr>
          <p:cNvSpPr>
            <a:spLocks noGrp="1"/>
          </p:cNvSpPr>
          <p:nvPr>
            <p:ph type="body" idx="10"/>
          </p:nvPr>
        </p:nvSpPr>
        <p:spPr>
          <a:xfrm>
            <a:off x="3269475" y="620713"/>
            <a:ext cx="2664000" cy="5400675"/>
          </a:xfrm>
          <a:prstGeom prst="rect">
            <a:avLst/>
          </a:prstGeom>
        </p:spPr>
        <p:txBody>
          <a:bodyPr/>
          <a:lstStyle>
            <a:lvl1pPr marL="6350" indent="0">
              <a:lnSpc>
                <a:spcPct val="110000"/>
              </a:lnSpc>
              <a:spcBef>
                <a:spcPts val="0"/>
              </a:spcBef>
              <a:buSzPct val="100000"/>
              <a:buFontTx/>
              <a:buNone/>
              <a:tabLst>
                <a:tab pos="708025" algn="l"/>
                <a:tab pos="5376863" algn="l"/>
              </a:tabLst>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6" name="Textplatzhalter 2">
            <a:extLst>
              <a:ext uri="{FF2B5EF4-FFF2-40B4-BE49-F238E27FC236}">
                <a16:creationId xmlns:a16="http://schemas.microsoft.com/office/drawing/2014/main" id="{2B025E98-A56E-3F2F-15A8-3928849AE328}"/>
              </a:ext>
            </a:extLst>
          </p:cNvPr>
          <p:cNvSpPr>
            <a:spLocks noGrp="1"/>
          </p:cNvSpPr>
          <p:nvPr>
            <p:ph type="body" idx="11"/>
          </p:nvPr>
        </p:nvSpPr>
        <p:spPr>
          <a:xfrm>
            <a:off x="5942103" y="620713"/>
            <a:ext cx="2664000" cy="5400675"/>
          </a:xfrm>
          <a:prstGeom prst="rect">
            <a:avLst/>
          </a:prstGeom>
        </p:spPr>
        <p:txBody>
          <a:bodyPr/>
          <a:lstStyle>
            <a:lvl1pPr marL="6350" indent="0">
              <a:lnSpc>
                <a:spcPct val="110000"/>
              </a:lnSpc>
              <a:spcBef>
                <a:spcPts val="0"/>
              </a:spcBef>
              <a:buSzPct val="100000"/>
              <a:buFontTx/>
              <a:buNone/>
              <a:tabLst>
                <a:tab pos="708025" algn="l"/>
                <a:tab pos="5376863" algn="l"/>
              </a:tabLst>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7" name="Textplatzhalter 2">
            <a:extLst>
              <a:ext uri="{FF2B5EF4-FFF2-40B4-BE49-F238E27FC236}">
                <a16:creationId xmlns:a16="http://schemas.microsoft.com/office/drawing/2014/main" id="{6488765F-BBFB-0FB3-1AB2-6FDAF3CC78C7}"/>
              </a:ext>
            </a:extLst>
          </p:cNvPr>
          <p:cNvSpPr>
            <a:spLocks noGrp="1"/>
          </p:cNvSpPr>
          <p:nvPr>
            <p:ph type="body" idx="12"/>
          </p:nvPr>
        </p:nvSpPr>
        <p:spPr>
          <a:xfrm>
            <a:off x="8616775" y="622861"/>
            <a:ext cx="2664000" cy="5400675"/>
          </a:xfrm>
          <a:prstGeom prst="rect">
            <a:avLst/>
          </a:prstGeom>
        </p:spPr>
        <p:txBody>
          <a:bodyPr/>
          <a:lstStyle>
            <a:lvl1pPr marL="6350" indent="0">
              <a:lnSpc>
                <a:spcPct val="110000"/>
              </a:lnSpc>
              <a:spcBef>
                <a:spcPts val="0"/>
              </a:spcBef>
              <a:buSzPct val="100000"/>
              <a:buFontTx/>
              <a:buNone/>
              <a:tabLst>
                <a:tab pos="708025" algn="l"/>
                <a:tab pos="5376863" algn="l"/>
              </a:tabLst>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654895376"/>
      </p:ext>
    </p:extLst>
  </p:cSld>
  <p:clrMapOvr>
    <a:masterClrMapping/>
  </p:clrMapOvr>
  <p:extLst>
    <p:ext uri="{DCECCB84-F9BA-43D5-87BE-67443E8EF086}">
      <p15:sldGuideLst xmlns:p15="http://schemas.microsoft.com/office/powerpoint/2012/main">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K Standortübersich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2" name="Titel 1">
            <a:extLst>
              <a:ext uri="{FF2B5EF4-FFF2-40B4-BE49-F238E27FC236}">
                <a16:creationId xmlns:a16="http://schemas.microsoft.com/office/drawing/2014/main" id="{6D269690-1EC4-2F02-FA3A-2967F7A9FDA6}"/>
              </a:ext>
            </a:extLst>
          </p:cNvPr>
          <p:cNvSpPr>
            <a:spLocks noGrp="1"/>
          </p:cNvSpPr>
          <p:nvPr>
            <p:ph type="title"/>
          </p:nvPr>
        </p:nvSpPr>
        <p:spPr>
          <a:xfrm>
            <a:off x="587375" y="620713"/>
            <a:ext cx="2753893" cy="1620155"/>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28" name="Bildplatzhalter 9">
            <a:extLst>
              <a:ext uri="{FF2B5EF4-FFF2-40B4-BE49-F238E27FC236}">
                <a16:creationId xmlns:a16="http://schemas.microsoft.com/office/drawing/2014/main" id="{556B94CE-19B4-B5A2-0034-0FEDBA6B10ED}"/>
              </a:ext>
            </a:extLst>
          </p:cNvPr>
          <p:cNvSpPr>
            <a:spLocks noGrp="1"/>
          </p:cNvSpPr>
          <p:nvPr>
            <p:ph type="pic" sz="quarter" idx="20"/>
          </p:nvPr>
        </p:nvSpPr>
        <p:spPr>
          <a:xfrm>
            <a:off x="7493549" y="3429000"/>
            <a:ext cx="2645373" cy="1561526"/>
          </a:xfrm>
          <a:prstGeom prst="rect">
            <a:avLst/>
          </a:prstGeom>
        </p:spPr>
        <p:txBody>
          <a:bodyPr/>
          <a:lstStyle/>
          <a:p>
            <a:r>
              <a:rPr lang="de-DE"/>
              <a:t>Bild durch Klicken auf Symbol hinzufügen</a:t>
            </a:r>
            <a:endParaRPr lang="de-DE" dirty="0"/>
          </a:p>
        </p:txBody>
      </p:sp>
      <p:sp>
        <p:nvSpPr>
          <p:cNvPr id="30" name="Bildplatzhalter 9">
            <a:extLst>
              <a:ext uri="{FF2B5EF4-FFF2-40B4-BE49-F238E27FC236}">
                <a16:creationId xmlns:a16="http://schemas.microsoft.com/office/drawing/2014/main" id="{15A53523-C01F-D66B-13BF-2360ACEB6C7A}"/>
              </a:ext>
            </a:extLst>
          </p:cNvPr>
          <p:cNvSpPr>
            <a:spLocks noGrp="1"/>
          </p:cNvSpPr>
          <p:nvPr>
            <p:ph type="pic" sz="quarter" idx="22"/>
          </p:nvPr>
        </p:nvSpPr>
        <p:spPr>
          <a:xfrm>
            <a:off x="2011029" y="3429000"/>
            <a:ext cx="2645373" cy="1561526"/>
          </a:xfrm>
          <a:prstGeom prst="rect">
            <a:avLst/>
          </a:prstGeom>
        </p:spPr>
        <p:txBody>
          <a:bodyPr/>
          <a:lstStyle/>
          <a:p>
            <a:r>
              <a:rPr lang="de-DE"/>
              <a:t>Bild durch Klicken auf Symbol hinzufügen</a:t>
            </a:r>
            <a:endParaRPr lang="de-DE" dirty="0"/>
          </a:p>
        </p:txBody>
      </p:sp>
      <p:sp>
        <p:nvSpPr>
          <p:cNvPr id="31" name="Bildplatzhalter 9">
            <a:extLst>
              <a:ext uri="{FF2B5EF4-FFF2-40B4-BE49-F238E27FC236}">
                <a16:creationId xmlns:a16="http://schemas.microsoft.com/office/drawing/2014/main" id="{8F9DAEFB-ECC7-CB9C-0808-8FCEB55623E0}"/>
              </a:ext>
            </a:extLst>
          </p:cNvPr>
          <p:cNvSpPr>
            <a:spLocks noGrp="1"/>
          </p:cNvSpPr>
          <p:nvPr>
            <p:ph type="pic" sz="quarter" idx="23"/>
          </p:nvPr>
        </p:nvSpPr>
        <p:spPr>
          <a:xfrm>
            <a:off x="4752289" y="3429000"/>
            <a:ext cx="2645373" cy="1561526"/>
          </a:xfrm>
          <a:prstGeom prst="rect">
            <a:avLst/>
          </a:prstGeom>
        </p:spPr>
        <p:txBody>
          <a:bodyPr/>
          <a:lstStyle/>
          <a:p>
            <a:r>
              <a:rPr lang="de-DE"/>
              <a:t>Bild durch Klicken auf Symbol hinzufügen</a:t>
            </a:r>
            <a:endParaRPr lang="de-DE" dirty="0"/>
          </a:p>
        </p:txBody>
      </p:sp>
      <p:sp>
        <p:nvSpPr>
          <p:cNvPr id="33" name="Bildplatzhalter 9">
            <a:extLst>
              <a:ext uri="{FF2B5EF4-FFF2-40B4-BE49-F238E27FC236}">
                <a16:creationId xmlns:a16="http://schemas.microsoft.com/office/drawing/2014/main" id="{7C9BE28B-139B-FDFB-A6CE-35975021D747}"/>
              </a:ext>
            </a:extLst>
          </p:cNvPr>
          <p:cNvSpPr>
            <a:spLocks noGrp="1"/>
          </p:cNvSpPr>
          <p:nvPr>
            <p:ph type="pic" sz="quarter" idx="25"/>
          </p:nvPr>
        </p:nvSpPr>
        <p:spPr>
          <a:xfrm>
            <a:off x="4752289" y="1757688"/>
            <a:ext cx="2645373" cy="1561526"/>
          </a:xfrm>
          <a:prstGeom prst="rect">
            <a:avLst/>
          </a:prstGeom>
        </p:spPr>
        <p:txBody>
          <a:bodyPr/>
          <a:lstStyle/>
          <a:p>
            <a:r>
              <a:rPr lang="de-DE"/>
              <a:t>Bild durch Klicken auf Symbol hinzufügen</a:t>
            </a:r>
            <a:endParaRPr lang="de-DE" dirty="0"/>
          </a:p>
        </p:txBody>
      </p:sp>
      <p:sp>
        <p:nvSpPr>
          <p:cNvPr id="6" name="Textplatzhalter 5">
            <a:extLst>
              <a:ext uri="{FF2B5EF4-FFF2-40B4-BE49-F238E27FC236}">
                <a16:creationId xmlns:a16="http://schemas.microsoft.com/office/drawing/2014/main" id="{C35EBE74-BDA0-0170-2726-BE6A6E1E50FB}"/>
              </a:ext>
            </a:extLst>
          </p:cNvPr>
          <p:cNvSpPr>
            <a:spLocks noGrp="1"/>
          </p:cNvSpPr>
          <p:nvPr>
            <p:ph type="body" sz="quarter" idx="26"/>
          </p:nvPr>
        </p:nvSpPr>
        <p:spPr>
          <a:xfrm>
            <a:off x="4706797" y="1430338"/>
            <a:ext cx="2644775" cy="3270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de-DE"/>
              <a:t>Mastertextformat bearbeiten
Zweite Ebene
Dritte Ebene
Vierte Ebene
Fünfte Ebene</a:t>
            </a:r>
            <a:endParaRPr lang="de-DE" dirty="0"/>
          </a:p>
        </p:txBody>
      </p:sp>
      <p:sp>
        <p:nvSpPr>
          <p:cNvPr id="7" name="Textplatzhalter 5">
            <a:extLst>
              <a:ext uri="{FF2B5EF4-FFF2-40B4-BE49-F238E27FC236}">
                <a16:creationId xmlns:a16="http://schemas.microsoft.com/office/drawing/2014/main" id="{42FC95AB-B6FA-6D5C-D6E0-E824ACEF23AC}"/>
              </a:ext>
            </a:extLst>
          </p:cNvPr>
          <p:cNvSpPr>
            <a:spLocks noGrp="1"/>
          </p:cNvSpPr>
          <p:nvPr>
            <p:ph type="body" sz="quarter" idx="27"/>
          </p:nvPr>
        </p:nvSpPr>
        <p:spPr>
          <a:xfrm>
            <a:off x="4706797" y="5037138"/>
            <a:ext cx="2644775" cy="3270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de-DE"/>
              <a:t>Mastertextformat bearbeiten
Zweite Ebene
Dritte Ebene
Vierte Ebene
Fünfte Ebene</a:t>
            </a:r>
            <a:endParaRPr lang="de-DE" dirty="0"/>
          </a:p>
        </p:txBody>
      </p:sp>
      <p:sp>
        <p:nvSpPr>
          <p:cNvPr id="8" name="Textplatzhalter 5">
            <a:extLst>
              <a:ext uri="{FF2B5EF4-FFF2-40B4-BE49-F238E27FC236}">
                <a16:creationId xmlns:a16="http://schemas.microsoft.com/office/drawing/2014/main" id="{1D0823E3-984D-36FD-0AA5-3D7A9A56E069}"/>
              </a:ext>
            </a:extLst>
          </p:cNvPr>
          <p:cNvSpPr>
            <a:spLocks noGrp="1"/>
          </p:cNvSpPr>
          <p:nvPr>
            <p:ph type="body" sz="quarter" idx="28"/>
          </p:nvPr>
        </p:nvSpPr>
        <p:spPr>
          <a:xfrm>
            <a:off x="1964851" y="5037138"/>
            <a:ext cx="2644775" cy="3270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de-DE"/>
              <a:t>Mastertextformat bearbeiten
Zweite Ebene
Dritte Ebene
Vierte Ebene
Fünfte Ebene</a:t>
            </a:r>
            <a:endParaRPr lang="de-DE" dirty="0"/>
          </a:p>
        </p:txBody>
      </p:sp>
      <p:sp>
        <p:nvSpPr>
          <p:cNvPr id="10" name="Textplatzhalter 5">
            <a:extLst>
              <a:ext uri="{FF2B5EF4-FFF2-40B4-BE49-F238E27FC236}">
                <a16:creationId xmlns:a16="http://schemas.microsoft.com/office/drawing/2014/main" id="{D42CD675-58D4-7AA6-67FA-D11B0F7B19ED}"/>
              </a:ext>
            </a:extLst>
          </p:cNvPr>
          <p:cNvSpPr>
            <a:spLocks noGrp="1"/>
          </p:cNvSpPr>
          <p:nvPr>
            <p:ph type="body" sz="quarter" idx="29"/>
          </p:nvPr>
        </p:nvSpPr>
        <p:spPr>
          <a:xfrm>
            <a:off x="7447669" y="5037138"/>
            <a:ext cx="2644775" cy="3270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267119906"/>
      </p:ext>
    </p:extLst>
  </p:cSld>
  <p:clrMapOvr>
    <a:masterClrMapping/>
  </p:clrMapOvr>
  <p:extLst>
    <p:ext uri="{DCECCB84-F9BA-43D5-87BE-67443E8EF086}">
      <p15:sldGuideLst xmlns:p15="http://schemas.microsoft.com/office/powerpoint/2012/main">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rübersicht 6 Bild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2" name="Titel 1">
            <a:extLst>
              <a:ext uri="{FF2B5EF4-FFF2-40B4-BE49-F238E27FC236}">
                <a16:creationId xmlns:a16="http://schemas.microsoft.com/office/drawing/2014/main" id="{6D269690-1EC4-2F02-FA3A-2967F7A9FDA6}"/>
              </a:ext>
            </a:extLst>
          </p:cNvPr>
          <p:cNvSpPr>
            <a:spLocks noGrp="1"/>
          </p:cNvSpPr>
          <p:nvPr>
            <p:ph type="title"/>
          </p:nvPr>
        </p:nvSpPr>
        <p:spPr>
          <a:xfrm>
            <a:off x="587375" y="620713"/>
            <a:ext cx="4752541" cy="1089485"/>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3" name="Bildplatzhalter 9">
            <a:extLst>
              <a:ext uri="{FF2B5EF4-FFF2-40B4-BE49-F238E27FC236}">
                <a16:creationId xmlns:a16="http://schemas.microsoft.com/office/drawing/2014/main" id="{8DB9607D-D0A0-5201-A4D3-5176CE518293}"/>
              </a:ext>
            </a:extLst>
          </p:cNvPr>
          <p:cNvSpPr>
            <a:spLocks noGrp="1"/>
          </p:cNvSpPr>
          <p:nvPr>
            <p:ph type="pic" sz="quarter" idx="13"/>
          </p:nvPr>
        </p:nvSpPr>
        <p:spPr>
          <a:xfrm>
            <a:off x="7911138" y="4023066"/>
            <a:ext cx="3558025" cy="2100252"/>
          </a:xfrm>
          <a:prstGeom prst="rect">
            <a:avLst/>
          </a:prstGeom>
        </p:spPr>
        <p:txBody>
          <a:bodyPr/>
          <a:lstStyle/>
          <a:p>
            <a:r>
              <a:rPr lang="de-DE"/>
              <a:t>Bild durch Klicken auf Symbol hinzufügen</a:t>
            </a:r>
            <a:endParaRPr lang="de-DE" dirty="0"/>
          </a:p>
        </p:txBody>
      </p:sp>
      <p:sp>
        <p:nvSpPr>
          <p:cNvPr id="24" name="Bildplatzhalter 9">
            <a:extLst>
              <a:ext uri="{FF2B5EF4-FFF2-40B4-BE49-F238E27FC236}">
                <a16:creationId xmlns:a16="http://schemas.microsoft.com/office/drawing/2014/main" id="{E7D24BD7-DDEB-2495-AFC6-B7D891E6A2A6}"/>
              </a:ext>
            </a:extLst>
          </p:cNvPr>
          <p:cNvSpPr>
            <a:spLocks noGrp="1"/>
          </p:cNvSpPr>
          <p:nvPr>
            <p:ph type="pic" sz="quarter" idx="17"/>
          </p:nvPr>
        </p:nvSpPr>
        <p:spPr>
          <a:xfrm>
            <a:off x="587375" y="4019658"/>
            <a:ext cx="3558025" cy="2100252"/>
          </a:xfrm>
          <a:prstGeom prst="rect">
            <a:avLst/>
          </a:prstGeom>
        </p:spPr>
        <p:txBody>
          <a:bodyPr/>
          <a:lstStyle/>
          <a:p>
            <a:r>
              <a:rPr lang="de-DE"/>
              <a:t>Bild durch Klicken auf Symbol hinzufügen</a:t>
            </a:r>
            <a:endParaRPr lang="de-DE" dirty="0"/>
          </a:p>
        </p:txBody>
      </p:sp>
      <p:sp>
        <p:nvSpPr>
          <p:cNvPr id="26" name="Bildplatzhalter 9">
            <a:extLst>
              <a:ext uri="{FF2B5EF4-FFF2-40B4-BE49-F238E27FC236}">
                <a16:creationId xmlns:a16="http://schemas.microsoft.com/office/drawing/2014/main" id="{18608DAF-8BF2-6250-A532-4AA89B98ACBF}"/>
              </a:ext>
            </a:extLst>
          </p:cNvPr>
          <p:cNvSpPr>
            <a:spLocks noGrp="1"/>
          </p:cNvSpPr>
          <p:nvPr>
            <p:ph type="pic" sz="quarter" idx="19"/>
          </p:nvPr>
        </p:nvSpPr>
        <p:spPr>
          <a:xfrm>
            <a:off x="4249256" y="4019658"/>
            <a:ext cx="3558025" cy="2100252"/>
          </a:xfrm>
          <a:prstGeom prst="rect">
            <a:avLst/>
          </a:prstGeom>
        </p:spPr>
        <p:txBody>
          <a:bodyPr/>
          <a:lstStyle/>
          <a:p>
            <a:r>
              <a:rPr lang="de-DE"/>
              <a:t>Bild durch Klicken auf Symbol hinzufügen</a:t>
            </a:r>
            <a:endParaRPr lang="de-DE" dirty="0"/>
          </a:p>
        </p:txBody>
      </p:sp>
      <p:sp>
        <p:nvSpPr>
          <p:cNvPr id="28" name="Bildplatzhalter 9">
            <a:extLst>
              <a:ext uri="{FF2B5EF4-FFF2-40B4-BE49-F238E27FC236}">
                <a16:creationId xmlns:a16="http://schemas.microsoft.com/office/drawing/2014/main" id="{556B94CE-19B4-B5A2-0034-0FEDBA6B10ED}"/>
              </a:ext>
            </a:extLst>
          </p:cNvPr>
          <p:cNvSpPr>
            <a:spLocks noGrp="1"/>
          </p:cNvSpPr>
          <p:nvPr>
            <p:ph type="pic" sz="quarter" idx="20"/>
          </p:nvPr>
        </p:nvSpPr>
        <p:spPr>
          <a:xfrm>
            <a:off x="7911138" y="1814802"/>
            <a:ext cx="3558025" cy="2100252"/>
          </a:xfrm>
          <a:prstGeom prst="rect">
            <a:avLst/>
          </a:prstGeom>
        </p:spPr>
        <p:txBody>
          <a:bodyPr/>
          <a:lstStyle/>
          <a:p>
            <a:r>
              <a:rPr lang="de-DE"/>
              <a:t>Bild durch Klicken auf Symbol hinzufügen</a:t>
            </a:r>
            <a:endParaRPr lang="de-DE" dirty="0"/>
          </a:p>
        </p:txBody>
      </p:sp>
      <p:sp>
        <p:nvSpPr>
          <p:cNvPr id="30" name="Bildplatzhalter 9">
            <a:extLst>
              <a:ext uri="{FF2B5EF4-FFF2-40B4-BE49-F238E27FC236}">
                <a16:creationId xmlns:a16="http://schemas.microsoft.com/office/drawing/2014/main" id="{15A53523-C01F-D66B-13BF-2360ACEB6C7A}"/>
              </a:ext>
            </a:extLst>
          </p:cNvPr>
          <p:cNvSpPr>
            <a:spLocks noGrp="1"/>
          </p:cNvSpPr>
          <p:nvPr>
            <p:ph type="pic" sz="quarter" idx="22"/>
          </p:nvPr>
        </p:nvSpPr>
        <p:spPr>
          <a:xfrm>
            <a:off x="587375" y="1814802"/>
            <a:ext cx="3558025" cy="2100252"/>
          </a:xfrm>
          <a:prstGeom prst="rect">
            <a:avLst/>
          </a:prstGeom>
        </p:spPr>
        <p:txBody>
          <a:bodyPr/>
          <a:lstStyle/>
          <a:p>
            <a:r>
              <a:rPr lang="de-DE"/>
              <a:t>Bild durch Klicken auf Symbol hinzufügen</a:t>
            </a:r>
            <a:endParaRPr lang="de-DE" dirty="0"/>
          </a:p>
        </p:txBody>
      </p:sp>
      <p:sp>
        <p:nvSpPr>
          <p:cNvPr id="31" name="Bildplatzhalter 9">
            <a:extLst>
              <a:ext uri="{FF2B5EF4-FFF2-40B4-BE49-F238E27FC236}">
                <a16:creationId xmlns:a16="http://schemas.microsoft.com/office/drawing/2014/main" id="{8F9DAEFB-ECC7-CB9C-0808-8FCEB55623E0}"/>
              </a:ext>
            </a:extLst>
          </p:cNvPr>
          <p:cNvSpPr>
            <a:spLocks noGrp="1"/>
          </p:cNvSpPr>
          <p:nvPr>
            <p:ph type="pic" sz="quarter" idx="23"/>
          </p:nvPr>
        </p:nvSpPr>
        <p:spPr>
          <a:xfrm>
            <a:off x="4249256" y="1814802"/>
            <a:ext cx="3558025" cy="2100252"/>
          </a:xfrm>
          <a:prstGeom prst="rect">
            <a:avLst/>
          </a:prstGeom>
        </p:spPr>
        <p:txBody>
          <a:bodyPr/>
          <a:lstStyle/>
          <a:p>
            <a:r>
              <a:rPr lang="de-DE"/>
              <a:t>Bild durch Klicken auf Symbol hinzufügen</a:t>
            </a:r>
            <a:endParaRPr lang="de-DE" dirty="0"/>
          </a:p>
        </p:txBody>
      </p:sp>
    </p:spTree>
    <p:extLst>
      <p:ext uri="{BB962C8B-B14F-4D97-AF65-F5344CB8AC3E}">
        <p14:creationId xmlns:p14="http://schemas.microsoft.com/office/powerpoint/2010/main" val="3644371865"/>
      </p:ext>
    </p:extLst>
  </p:cSld>
  <p:clrMapOvr>
    <a:masterClrMapping/>
  </p:clrMapOvr>
  <p:extLst>
    <p:ext uri="{DCECCB84-F9BA-43D5-87BE-67443E8EF086}">
      <p15:sldGuideLst xmlns:p15="http://schemas.microsoft.com/office/powerpoint/2012/main">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rübersicht 8 Bild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13" name="Bildplatzhalter 9">
            <a:extLst>
              <a:ext uri="{FF2B5EF4-FFF2-40B4-BE49-F238E27FC236}">
                <a16:creationId xmlns:a16="http://schemas.microsoft.com/office/drawing/2014/main" id="{8DB9607D-D0A0-5201-A4D3-5176CE518293}"/>
              </a:ext>
            </a:extLst>
          </p:cNvPr>
          <p:cNvSpPr>
            <a:spLocks noGrp="1"/>
          </p:cNvSpPr>
          <p:nvPr>
            <p:ph type="pic" sz="quarter" idx="13"/>
          </p:nvPr>
        </p:nvSpPr>
        <p:spPr>
          <a:xfrm>
            <a:off x="8823789" y="3965106"/>
            <a:ext cx="2645373" cy="1561526"/>
          </a:xfrm>
          <a:prstGeom prst="rect">
            <a:avLst/>
          </a:prstGeom>
        </p:spPr>
        <p:txBody>
          <a:bodyPr/>
          <a:lstStyle/>
          <a:p>
            <a:r>
              <a:rPr lang="de-DE"/>
              <a:t>Bild durch Klicken auf Symbol hinzufügen</a:t>
            </a:r>
            <a:endParaRPr lang="de-DE" dirty="0"/>
          </a:p>
        </p:txBody>
      </p:sp>
      <p:sp>
        <p:nvSpPr>
          <p:cNvPr id="22" name="Bildplatzhalter 9">
            <a:extLst>
              <a:ext uri="{FF2B5EF4-FFF2-40B4-BE49-F238E27FC236}">
                <a16:creationId xmlns:a16="http://schemas.microsoft.com/office/drawing/2014/main" id="{685C54C4-693A-5255-C47E-5C95C83ABE65}"/>
              </a:ext>
            </a:extLst>
          </p:cNvPr>
          <p:cNvSpPr>
            <a:spLocks noGrp="1"/>
          </p:cNvSpPr>
          <p:nvPr>
            <p:ph type="pic" sz="quarter" idx="15"/>
          </p:nvPr>
        </p:nvSpPr>
        <p:spPr>
          <a:xfrm>
            <a:off x="600009" y="3961698"/>
            <a:ext cx="2645373" cy="1561526"/>
          </a:xfrm>
          <a:prstGeom prst="rect">
            <a:avLst/>
          </a:prstGeom>
        </p:spPr>
        <p:txBody>
          <a:bodyPr/>
          <a:lstStyle/>
          <a:p>
            <a:r>
              <a:rPr lang="de-DE"/>
              <a:t>Bild durch Klicken auf Symbol hinzufügen</a:t>
            </a:r>
            <a:endParaRPr lang="de-DE" dirty="0"/>
          </a:p>
        </p:txBody>
      </p:sp>
      <p:sp>
        <p:nvSpPr>
          <p:cNvPr id="24" name="Bildplatzhalter 9">
            <a:extLst>
              <a:ext uri="{FF2B5EF4-FFF2-40B4-BE49-F238E27FC236}">
                <a16:creationId xmlns:a16="http://schemas.microsoft.com/office/drawing/2014/main" id="{E7D24BD7-DDEB-2495-AFC6-B7D891E6A2A6}"/>
              </a:ext>
            </a:extLst>
          </p:cNvPr>
          <p:cNvSpPr>
            <a:spLocks noGrp="1"/>
          </p:cNvSpPr>
          <p:nvPr>
            <p:ph type="pic" sz="quarter" idx="17"/>
          </p:nvPr>
        </p:nvSpPr>
        <p:spPr>
          <a:xfrm>
            <a:off x="3341269" y="3961698"/>
            <a:ext cx="2645373" cy="1561526"/>
          </a:xfrm>
          <a:prstGeom prst="rect">
            <a:avLst/>
          </a:prstGeom>
        </p:spPr>
        <p:txBody>
          <a:bodyPr/>
          <a:lstStyle/>
          <a:p>
            <a:r>
              <a:rPr lang="de-DE"/>
              <a:t>Bild durch Klicken auf Symbol hinzufügen</a:t>
            </a:r>
            <a:endParaRPr lang="de-DE" dirty="0"/>
          </a:p>
        </p:txBody>
      </p:sp>
      <p:sp>
        <p:nvSpPr>
          <p:cNvPr id="26" name="Bildplatzhalter 9">
            <a:extLst>
              <a:ext uri="{FF2B5EF4-FFF2-40B4-BE49-F238E27FC236}">
                <a16:creationId xmlns:a16="http://schemas.microsoft.com/office/drawing/2014/main" id="{18608DAF-8BF2-6250-A532-4AA89B98ACBF}"/>
              </a:ext>
            </a:extLst>
          </p:cNvPr>
          <p:cNvSpPr>
            <a:spLocks noGrp="1"/>
          </p:cNvSpPr>
          <p:nvPr>
            <p:ph type="pic" sz="quarter" idx="19"/>
          </p:nvPr>
        </p:nvSpPr>
        <p:spPr>
          <a:xfrm>
            <a:off x="6082529" y="3961698"/>
            <a:ext cx="2645373" cy="1561526"/>
          </a:xfrm>
          <a:prstGeom prst="rect">
            <a:avLst/>
          </a:prstGeom>
        </p:spPr>
        <p:txBody>
          <a:bodyPr/>
          <a:lstStyle/>
          <a:p>
            <a:r>
              <a:rPr lang="de-DE"/>
              <a:t>Bild durch Klicken auf Symbol hinzufügen</a:t>
            </a:r>
            <a:endParaRPr lang="de-DE" dirty="0"/>
          </a:p>
        </p:txBody>
      </p:sp>
      <p:sp>
        <p:nvSpPr>
          <p:cNvPr id="28" name="Bildplatzhalter 9">
            <a:extLst>
              <a:ext uri="{FF2B5EF4-FFF2-40B4-BE49-F238E27FC236}">
                <a16:creationId xmlns:a16="http://schemas.microsoft.com/office/drawing/2014/main" id="{556B94CE-19B4-B5A2-0034-0FEDBA6B10ED}"/>
              </a:ext>
            </a:extLst>
          </p:cNvPr>
          <p:cNvSpPr>
            <a:spLocks noGrp="1"/>
          </p:cNvSpPr>
          <p:nvPr>
            <p:ph type="pic" sz="quarter" idx="20"/>
          </p:nvPr>
        </p:nvSpPr>
        <p:spPr>
          <a:xfrm>
            <a:off x="8823789" y="2292025"/>
            <a:ext cx="2645373" cy="1561526"/>
          </a:xfrm>
          <a:prstGeom prst="rect">
            <a:avLst/>
          </a:prstGeom>
        </p:spPr>
        <p:txBody>
          <a:bodyPr/>
          <a:lstStyle/>
          <a:p>
            <a:r>
              <a:rPr lang="de-DE"/>
              <a:t>Bild durch Klicken auf Symbol hinzufügen</a:t>
            </a:r>
            <a:endParaRPr lang="de-DE" dirty="0"/>
          </a:p>
        </p:txBody>
      </p:sp>
      <p:sp>
        <p:nvSpPr>
          <p:cNvPr id="29" name="Bildplatzhalter 9">
            <a:extLst>
              <a:ext uri="{FF2B5EF4-FFF2-40B4-BE49-F238E27FC236}">
                <a16:creationId xmlns:a16="http://schemas.microsoft.com/office/drawing/2014/main" id="{F6126237-1FB8-96B2-043E-B1EABF5C11F0}"/>
              </a:ext>
            </a:extLst>
          </p:cNvPr>
          <p:cNvSpPr>
            <a:spLocks noGrp="1"/>
          </p:cNvSpPr>
          <p:nvPr>
            <p:ph type="pic" sz="quarter" idx="21"/>
          </p:nvPr>
        </p:nvSpPr>
        <p:spPr>
          <a:xfrm>
            <a:off x="600009" y="2292025"/>
            <a:ext cx="2645373" cy="1561526"/>
          </a:xfrm>
          <a:prstGeom prst="rect">
            <a:avLst/>
          </a:prstGeom>
        </p:spPr>
        <p:txBody>
          <a:bodyPr/>
          <a:lstStyle/>
          <a:p>
            <a:r>
              <a:rPr lang="de-DE"/>
              <a:t>Bild durch Klicken auf Symbol hinzufügen</a:t>
            </a:r>
            <a:endParaRPr lang="de-DE" dirty="0"/>
          </a:p>
        </p:txBody>
      </p:sp>
      <p:sp>
        <p:nvSpPr>
          <p:cNvPr id="30" name="Bildplatzhalter 9">
            <a:extLst>
              <a:ext uri="{FF2B5EF4-FFF2-40B4-BE49-F238E27FC236}">
                <a16:creationId xmlns:a16="http://schemas.microsoft.com/office/drawing/2014/main" id="{15A53523-C01F-D66B-13BF-2360ACEB6C7A}"/>
              </a:ext>
            </a:extLst>
          </p:cNvPr>
          <p:cNvSpPr>
            <a:spLocks noGrp="1"/>
          </p:cNvSpPr>
          <p:nvPr>
            <p:ph type="pic" sz="quarter" idx="22"/>
          </p:nvPr>
        </p:nvSpPr>
        <p:spPr>
          <a:xfrm>
            <a:off x="3341269" y="2292025"/>
            <a:ext cx="2645373" cy="1561526"/>
          </a:xfrm>
          <a:prstGeom prst="rect">
            <a:avLst/>
          </a:prstGeom>
        </p:spPr>
        <p:txBody>
          <a:bodyPr/>
          <a:lstStyle/>
          <a:p>
            <a:r>
              <a:rPr lang="de-DE"/>
              <a:t>Bild durch Klicken auf Symbol hinzufügen</a:t>
            </a:r>
            <a:endParaRPr lang="de-DE" dirty="0"/>
          </a:p>
        </p:txBody>
      </p:sp>
      <p:sp>
        <p:nvSpPr>
          <p:cNvPr id="31" name="Bildplatzhalter 9">
            <a:extLst>
              <a:ext uri="{FF2B5EF4-FFF2-40B4-BE49-F238E27FC236}">
                <a16:creationId xmlns:a16="http://schemas.microsoft.com/office/drawing/2014/main" id="{8F9DAEFB-ECC7-CB9C-0808-8FCEB55623E0}"/>
              </a:ext>
            </a:extLst>
          </p:cNvPr>
          <p:cNvSpPr>
            <a:spLocks noGrp="1"/>
          </p:cNvSpPr>
          <p:nvPr>
            <p:ph type="pic" sz="quarter" idx="23"/>
          </p:nvPr>
        </p:nvSpPr>
        <p:spPr>
          <a:xfrm>
            <a:off x="6082529" y="2292025"/>
            <a:ext cx="2645373" cy="1561526"/>
          </a:xfrm>
          <a:prstGeom prst="rect">
            <a:avLst/>
          </a:prstGeom>
        </p:spPr>
        <p:txBody>
          <a:bodyPr/>
          <a:lstStyle/>
          <a:p>
            <a:r>
              <a:rPr lang="de-DE"/>
              <a:t>Bild durch Klicken auf Symbol hinzufügen</a:t>
            </a:r>
            <a:endParaRPr lang="de-DE" dirty="0"/>
          </a:p>
        </p:txBody>
      </p:sp>
      <p:sp>
        <p:nvSpPr>
          <p:cNvPr id="35" name="Titel 1">
            <a:extLst>
              <a:ext uri="{FF2B5EF4-FFF2-40B4-BE49-F238E27FC236}">
                <a16:creationId xmlns:a16="http://schemas.microsoft.com/office/drawing/2014/main" id="{F7BD9560-F037-FEF2-C1B6-4F163C6CBF8C}"/>
              </a:ext>
            </a:extLst>
          </p:cNvPr>
          <p:cNvSpPr>
            <a:spLocks noGrp="1"/>
          </p:cNvSpPr>
          <p:nvPr>
            <p:ph type="title"/>
          </p:nvPr>
        </p:nvSpPr>
        <p:spPr>
          <a:xfrm>
            <a:off x="587375" y="620713"/>
            <a:ext cx="4752541" cy="1242113"/>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484600675"/>
      </p:ext>
    </p:extLst>
  </p:cSld>
  <p:clrMapOvr>
    <a:masterClrMapping/>
  </p:clrMapOvr>
  <p:extLst>
    <p:ext uri="{DCECCB84-F9BA-43D5-87BE-67443E8EF086}">
      <p15:sldGuideLst xmlns:p15="http://schemas.microsoft.com/office/powerpoint/2012/main">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Überschrift + Bi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4" name="Bildplatzhalter 3">
            <a:extLst>
              <a:ext uri="{FF2B5EF4-FFF2-40B4-BE49-F238E27FC236}">
                <a16:creationId xmlns:a16="http://schemas.microsoft.com/office/drawing/2014/main" id="{7BFE5862-7C5A-81F0-D8B3-DBB36DE86289}"/>
              </a:ext>
            </a:extLst>
          </p:cNvPr>
          <p:cNvSpPr>
            <a:spLocks noGrp="1"/>
          </p:cNvSpPr>
          <p:nvPr>
            <p:ph type="pic" sz="quarter" idx="10"/>
          </p:nvPr>
        </p:nvSpPr>
        <p:spPr>
          <a:xfrm>
            <a:off x="4224338" y="620713"/>
            <a:ext cx="7056437" cy="5400675"/>
          </a:xfrm>
          <a:prstGeom prst="rect">
            <a:avLst/>
          </a:prstGeom>
        </p:spPr>
        <p:txBody>
          <a:bodyPr/>
          <a:lstStyle/>
          <a:p>
            <a:r>
              <a:rPr lang="de-DE"/>
              <a:t>Bild durch Klicken auf Symbol hinzufügen</a:t>
            </a:r>
          </a:p>
        </p:txBody>
      </p:sp>
      <p:sp>
        <p:nvSpPr>
          <p:cNvPr id="2" name="Titel 1">
            <a:extLst>
              <a:ext uri="{FF2B5EF4-FFF2-40B4-BE49-F238E27FC236}">
                <a16:creationId xmlns:a16="http://schemas.microsoft.com/office/drawing/2014/main" id="{6D269690-1EC4-2F02-FA3A-2967F7A9FDA6}"/>
              </a:ext>
            </a:extLst>
          </p:cNvPr>
          <p:cNvSpPr>
            <a:spLocks noGrp="1"/>
          </p:cNvSpPr>
          <p:nvPr>
            <p:ph type="title"/>
          </p:nvPr>
        </p:nvSpPr>
        <p:spPr>
          <a:xfrm>
            <a:off x="587375" y="620713"/>
            <a:ext cx="3402457" cy="2852737"/>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826885500"/>
      </p:ext>
    </p:extLst>
  </p:cSld>
  <p:clrMapOvr>
    <a:masterClrMapping/>
  </p:clrMapOvr>
  <p:extLst>
    <p:ext uri="{DCECCB84-F9BA-43D5-87BE-67443E8EF086}">
      <p15:sldGuideLst xmlns:p15="http://schemas.microsoft.com/office/powerpoint/2012/main">
        <p15:guide id="1" pos="2661">
          <p15:clr>
            <a:srgbClr val="FBAE40"/>
          </p15:clr>
        </p15:guide>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4" name="Bildplatzhalter 3">
            <a:extLst>
              <a:ext uri="{FF2B5EF4-FFF2-40B4-BE49-F238E27FC236}">
                <a16:creationId xmlns:a16="http://schemas.microsoft.com/office/drawing/2014/main" id="{7BFE5862-7C5A-81F0-D8B3-DBB36DE86289}"/>
              </a:ext>
            </a:extLst>
          </p:cNvPr>
          <p:cNvSpPr>
            <a:spLocks noGrp="1"/>
          </p:cNvSpPr>
          <p:nvPr>
            <p:ph type="pic" sz="quarter" idx="10"/>
          </p:nvPr>
        </p:nvSpPr>
        <p:spPr>
          <a:xfrm>
            <a:off x="587376" y="620713"/>
            <a:ext cx="10909224" cy="5508587"/>
          </a:xfrm>
          <a:prstGeom prst="rect">
            <a:avLst/>
          </a:prstGeom>
        </p:spPr>
        <p:txBody>
          <a:bodyPr/>
          <a:lstStyle/>
          <a:p>
            <a:r>
              <a:rPr lang="de-DE"/>
              <a:t>Bild durch Klicken auf Symbol hinzufügen</a:t>
            </a:r>
          </a:p>
        </p:txBody>
      </p:sp>
    </p:spTree>
    <p:extLst>
      <p:ext uri="{BB962C8B-B14F-4D97-AF65-F5344CB8AC3E}">
        <p14:creationId xmlns:p14="http://schemas.microsoft.com/office/powerpoint/2010/main" val="3871148615"/>
      </p:ext>
    </p:extLst>
  </p:cSld>
  <p:clrMapOvr>
    <a:masterClrMapping/>
  </p:clrMapOvr>
  <p:extLst>
    <p:ext uri="{DCECCB84-F9BA-43D5-87BE-67443E8EF086}">
      <p15:sldGuideLst xmlns:p15="http://schemas.microsoft.com/office/powerpoint/2012/main">
        <p15:guide id="1" pos="2661">
          <p15:clr>
            <a:srgbClr val="FBAE40"/>
          </p15:clr>
        </p15:guide>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1">
    <p:bg>
      <p:bgPr>
        <a:solidFill>
          <a:srgbClr val="ED694B"/>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8F8A95F-E0EE-51FD-A1A2-A8C8B9D6C3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92000" y="5806800"/>
            <a:ext cx="1920301" cy="645172"/>
          </a:xfrm>
          <a:prstGeom prst="rect">
            <a:avLst/>
          </a:prstGeom>
        </p:spPr>
      </p:pic>
      <p:sp>
        <p:nvSpPr>
          <p:cNvPr id="6" name="Textfeld 5">
            <a:extLst>
              <a:ext uri="{FF2B5EF4-FFF2-40B4-BE49-F238E27FC236}">
                <a16:creationId xmlns:a16="http://schemas.microsoft.com/office/drawing/2014/main" id="{F2040485-4FE0-8248-F925-18290B86774B}"/>
              </a:ext>
            </a:extLst>
          </p:cNvPr>
          <p:cNvSpPr txBox="1"/>
          <p:nvPr userDrawn="1"/>
        </p:nvSpPr>
        <p:spPr>
          <a:xfrm>
            <a:off x="609284" y="6184177"/>
            <a:ext cx="1885245" cy="292388"/>
          </a:xfrm>
          <a:prstGeom prst="rect">
            <a:avLst/>
          </a:prstGeom>
          <a:noFill/>
        </p:spPr>
        <p:txBody>
          <a:bodyPr wrap="square" bIns="0" rtlCol="0">
            <a:spAutoFit/>
          </a:bodyPr>
          <a:lstStyle/>
          <a:p>
            <a:r>
              <a:rPr lang="de-DE"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rPr>
              <a:t>ak-vorarlberg.at</a:t>
            </a:r>
            <a:endParaRPr lang="de-DE" sz="1600" b="0" i="0"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itel 1">
            <a:extLst>
              <a:ext uri="{FF2B5EF4-FFF2-40B4-BE49-F238E27FC236}">
                <a16:creationId xmlns:a16="http://schemas.microsoft.com/office/drawing/2014/main" id="{71138994-FE02-1DE9-DC54-C8A8C24C2C7A}"/>
              </a:ext>
            </a:extLst>
          </p:cNvPr>
          <p:cNvSpPr>
            <a:spLocks noGrp="1"/>
          </p:cNvSpPr>
          <p:nvPr>
            <p:ph type="ctrTitle"/>
          </p:nvPr>
        </p:nvSpPr>
        <p:spPr>
          <a:xfrm>
            <a:off x="609284" y="620712"/>
            <a:ext cx="9120390" cy="2814253"/>
          </a:xfrm>
          <a:prstGeom prst="rect">
            <a:avLst/>
          </a:prstGeom>
        </p:spPr>
        <p:txBody>
          <a:bodyPr anchor="b">
            <a:noAutofit/>
          </a:bodyPr>
          <a:lstStyle>
            <a:lvl1pPr algn="l">
              <a:defRPr sz="9500" b="0" i="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042855941"/>
      </p:ext>
    </p:extLst>
  </p:cSld>
  <p:clrMapOvr>
    <a:masterClrMapping/>
  </p:clrMapOvr>
  <p:extLst>
    <p:ext uri="{DCECCB84-F9BA-43D5-87BE-67443E8EF086}">
      <p15:sldGuideLst xmlns:p15="http://schemas.microsoft.com/office/powerpoint/2012/main">
        <p15:guide id="1" pos="370">
          <p15:clr>
            <a:srgbClr val="FBAE40"/>
          </p15:clr>
        </p15:guide>
        <p15:guide id="2" orient="horz" pos="391" userDrawn="1">
          <p15:clr>
            <a:srgbClr val="FBAE40"/>
          </p15:clr>
        </p15:guide>
        <p15:guide id="3" orient="horz" pos="4065">
          <p15:clr>
            <a:srgbClr val="FBAE40"/>
          </p15:clr>
        </p15:guide>
        <p15:guide id="4" pos="7378">
          <p15:clr>
            <a:srgbClr val="FBAE40"/>
          </p15:clr>
        </p15:guide>
        <p15:guide id="5" pos="61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2">
    <p:bg>
      <p:bgPr>
        <a:solidFill>
          <a:schemeClr val="accent2"/>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6BBB1E5-16D1-81D4-EE33-B01115F45A2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92000" y="5806800"/>
            <a:ext cx="1920301" cy="645172"/>
          </a:xfrm>
          <a:prstGeom prst="rect">
            <a:avLst/>
          </a:prstGeom>
        </p:spPr>
      </p:pic>
      <p:sp>
        <p:nvSpPr>
          <p:cNvPr id="7" name="Textfeld 6">
            <a:extLst>
              <a:ext uri="{FF2B5EF4-FFF2-40B4-BE49-F238E27FC236}">
                <a16:creationId xmlns:a16="http://schemas.microsoft.com/office/drawing/2014/main" id="{B292A8CE-E5A3-7A5B-04BA-42876FB9BF71}"/>
              </a:ext>
            </a:extLst>
          </p:cNvPr>
          <p:cNvSpPr txBox="1"/>
          <p:nvPr userDrawn="1"/>
        </p:nvSpPr>
        <p:spPr>
          <a:xfrm>
            <a:off x="609284" y="6184177"/>
            <a:ext cx="1885245" cy="292388"/>
          </a:xfrm>
          <a:prstGeom prst="rect">
            <a:avLst/>
          </a:prstGeom>
          <a:noFill/>
        </p:spPr>
        <p:txBody>
          <a:bodyPr wrap="square" bIns="0" rtlCol="0">
            <a:spAutoFit/>
          </a:bodyPr>
          <a:lstStyle/>
          <a:p>
            <a:r>
              <a:rPr lang="de-DE"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rPr>
              <a:t>ak-vorarlberg.at</a:t>
            </a:r>
            <a:endParaRPr lang="de-DE" sz="1600" b="0" i="0"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Titel 1">
            <a:extLst>
              <a:ext uri="{FF2B5EF4-FFF2-40B4-BE49-F238E27FC236}">
                <a16:creationId xmlns:a16="http://schemas.microsoft.com/office/drawing/2014/main" id="{21C2C93F-CFE3-5A40-82E5-78461BEF3B5F}"/>
              </a:ext>
            </a:extLst>
          </p:cNvPr>
          <p:cNvSpPr>
            <a:spLocks noGrp="1"/>
          </p:cNvSpPr>
          <p:nvPr>
            <p:ph type="ctrTitle"/>
          </p:nvPr>
        </p:nvSpPr>
        <p:spPr>
          <a:xfrm>
            <a:off x="609284" y="620712"/>
            <a:ext cx="9120390" cy="2814253"/>
          </a:xfrm>
          <a:prstGeom prst="rect">
            <a:avLst/>
          </a:prstGeom>
        </p:spPr>
        <p:txBody>
          <a:bodyPr anchor="b">
            <a:noAutofit/>
          </a:bodyPr>
          <a:lstStyle>
            <a:lvl1pPr algn="l">
              <a:defRPr sz="9500" b="0" i="0">
                <a:solidFill>
                  <a:schemeClr val="bg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576246517"/>
      </p:ext>
    </p:extLst>
  </p:cSld>
  <p:clrMapOvr>
    <a:masterClrMapping/>
  </p:clrMapOvr>
  <p:extLst>
    <p:ext uri="{DCECCB84-F9BA-43D5-87BE-67443E8EF086}">
      <p15:sldGuideLst xmlns:p15="http://schemas.microsoft.com/office/powerpoint/2012/main">
        <p15:guide id="1" pos="370">
          <p15:clr>
            <a:srgbClr val="FBAE40"/>
          </p15:clr>
        </p15:guide>
        <p15:guide id="2" orient="horz" pos="391" userDrawn="1">
          <p15:clr>
            <a:srgbClr val="FBAE40"/>
          </p15:clr>
        </p15:guide>
        <p15:guide id="3" orient="horz" pos="4065">
          <p15:clr>
            <a:srgbClr val="FBAE40"/>
          </p15:clr>
        </p15:guide>
        <p15:guide id="4" pos="7378">
          <p15:clr>
            <a:srgbClr val="FBAE40"/>
          </p15:clr>
        </p15:guide>
        <p15:guide id="5" pos="61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p:bg>
      <p:bgPr>
        <a:solidFill>
          <a:srgbClr val="E30613"/>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41B5613-339C-2F60-0B79-68D56BA4822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92000" y="5806800"/>
            <a:ext cx="1920301" cy="645172"/>
          </a:xfrm>
          <a:prstGeom prst="rect">
            <a:avLst/>
          </a:prstGeom>
        </p:spPr>
      </p:pic>
      <p:sp>
        <p:nvSpPr>
          <p:cNvPr id="8" name="Textfeld 7">
            <a:extLst>
              <a:ext uri="{FF2B5EF4-FFF2-40B4-BE49-F238E27FC236}">
                <a16:creationId xmlns:a16="http://schemas.microsoft.com/office/drawing/2014/main" id="{9AF26D1C-4B59-9C8C-77FE-1ABB11746FD9}"/>
              </a:ext>
            </a:extLst>
          </p:cNvPr>
          <p:cNvSpPr txBox="1"/>
          <p:nvPr userDrawn="1"/>
        </p:nvSpPr>
        <p:spPr>
          <a:xfrm>
            <a:off x="609284" y="6184177"/>
            <a:ext cx="1885245" cy="292388"/>
          </a:xfrm>
          <a:prstGeom prst="rect">
            <a:avLst/>
          </a:prstGeom>
          <a:noFill/>
        </p:spPr>
        <p:txBody>
          <a:bodyPr wrap="square" bIns="0" rtlCol="0">
            <a:spAutoFit/>
          </a:bodyPr>
          <a:lstStyle/>
          <a:p>
            <a:r>
              <a:rPr lang="de-DE" sz="1600" b="0" i="0" dirty="0" err="1">
                <a:solidFill>
                  <a:schemeClr val="bg1"/>
                </a:solidFill>
                <a:latin typeface="Arial" panose="020B0604020202020204" pitchFamily="34" charset="0"/>
                <a:ea typeface="Helvetica Neue" panose="02000503000000020004" pitchFamily="2" charset="0"/>
                <a:cs typeface="Arial" panose="020B0604020202020204" pitchFamily="34" charset="0"/>
              </a:rPr>
              <a:t>ak-vorarlberg.at</a:t>
            </a:r>
            <a:endParaRPr lang="de-DE" sz="1600" b="0" i="0" dirty="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Titel 1">
            <a:extLst>
              <a:ext uri="{FF2B5EF4-FFF2-40B4-BE49-F238E27FC236}">
                <a16:creationId xmlns:a16="http://schemas.microsoft.com/office/drawing/2014/main" id="{63B0E925-1940-9A59-D65F-C5863845AD86}"/>
              </a:ext>
            </a:extLst>
          </p:cNvPr>
          <p:cNvSpPr>
            <a:spLocks noGrp="1"/>
          </p:cNvSpPr>
          <p:nvPr>
            <p:ph type="ctrTitle"/>
          </p:nvPr>
        </p:nvSpPr>
        <p:spPr>
          <a:xfrm>
            <a:off x="595787" y="620712"/>
            <a:ext cx="9120390" cy="2814253"/>
          </a:xfrm>
          <a:prstGeom prst="rect">
            <a:avLst/>
          </a:prstGeom>
        </p:spPr>
        <p:txBody>
          <a:bodyPr anchor="b">
            <a:noAutofit/>
          </a:bodyPr>
          <a:lstStyle>
            <a:lvl1pPr algn="l">
              <a:defRPr sz="9500" b="0" i="0">
                <a:solidFill>
                  <a:schemeClr val="tx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6" name="Untertitel 2">
            <a:extLst>
              <a:ext uri="{FF2B5EF4-FFF2-40B4-BE49-F238E27FC236}">
                <a16:creationId xmlns:a16="http://schemas.microsoft.com/office/drawing/2014/main" id="{36D4CBBF-184B-5821-3951-197056182955}"/>
              </a:ext>
            </a:extLst>
          </p:cNvPr>
          <p:cNvSpPr>
            <a:spLocks noGrp="1"/>
          </p:cNvSpPr>
          <p:nvPr>
            <p:ph type="subTitle" idx="1"/>
          </p:nvPr>
        </p:nvSpPr>
        <p:spPr>
          <a:xfrm>
            <a:off x="595787" y="3644900"/>
            <a:ext cx="9120390" cy="1655762"/>
          </a:xfrm>
          <a:prstGeom prst="rect">
            <a:avLst/>
          </a:prstGeom>
        </p:spPr>
        <p:txBody>
          <a:bodyPr>
            <a:normAutofit/>
          </a:bodyPr>
          <a:lstStyle>
            <a:lvl1pPr marL="0" indent="0" algn="l">
              <a:spcBef>
                <a:spcPts val="0"/>
              </a:spcBef>
              <a:buNone/>
              <a:defRPr sz="4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2941379968"/>
      </p:ext>
    </p:extLst>
  </p:cSld>
  <p:clrMapOvr>
    <a:masterClrMapping/>
  </p:clrMapOvr>
  <p:extLst>
    <p:ext uri="{DCECCB84-F9BA-43D5-87BE-67443E8EF086}">
      <p15:sldGuideLst xmlns:p15="http://schemas.microsoft.com/office/powerpoint/2012/main">
        <p15:guide id="1" pos="370" userDrawn="1">
          <p15:clr>
            <a:srgbClr val="FBAE40"/>
          </p15:clr>
        </p15:guide>
        <p15:guide id="2" orient="horz" pos="391" userDrawn="1">
          <p15:clr>
            <a:srgbClr val="FBAE40"/>
          </p15:clr>
        </p15:guide>
        <p15:guide id="3" orient="horz" pos="4065" userDrawn="1">
          <p15:clr>
            <a:srgbClr val="FBAE40"/>
          </p15:clr>
        </p15:guide>
        <p15:guide id="4" pos="7378" userDrawn="1">
          <p15:clr>
            <a:srgbClr val="FBAE40"/>
          </p15:clr>
        </p15:guide>
        <p15:guide id="5" pos="61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3">
    <p:bg>
      <p:bgPr>
        <a:solidFill>
          <a:schemeClr val="tx2"/>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CB98008-3650-0215-8D74-922DEE3A4BB0}"/>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9792002" y="5806801"/>
            <a:ext cx="1920299" cy="645171"/>
          </a:xfrm>
          <a:prstGeom prst="rect">
            <a:avLst/>
          </a:prstGeom>
        </p:spPr>
      </p:pic>
      <p:sp>
        <p:nvSpPr>
          <p:cNvPr id="4" name="Textfeld 3">
            <a:extLst>
              <a:ext uri="{FF2B5EF4-FFF2-40B4-BE49-F238E27FC236}">
                <a16:creationId xmlns:a16="http://schemas.microsoft.com/office/drawing/2014/main" id="{3AAA8EA5-01E9-768B-B372-5BC92082BB98}"/>
              </a:ext>
            </a:extLst>
          </p:cNvPr>
          <p:cNvSpPr txBox="1"/>
          <p:nvPr userDrawn="1"/>
        </p:nvSpPr>
        <p:spPr>
          <a:xfrm>
            <a:off x="609284" y="6184177"/>
            <a:ext cx="1885245" cy="292388"/>
          </a:xfrm>
          <a:prstGeom prst="rect">
            <a:avLst/>
          </a:prstGeom>
          <a:noFill/>
        </p:spPr>
        <p:txBody>
          <a:bodyPr wrap="square" bIns="0" rtlCol="0">
            <a:spAutoFit/>
          </a:bodyPr>
          <a:lstStyle/>
          <a:p>
            <a:r>
              <a:rPr lang="de-DE" sz="1600" b="0" i="0" dirty="0" err="1">
                <a:solidFill>
                  <a:srgbClr val="E30613"/>
                </a:solidFill>
                <a:latin typeface="Arial" panose="020B0604020202020204" pitchFamily="34" charset="0"/>
                <a:ea typeface="Helvetica Neue" panose="02000503000000020004" pitchFamily="2" charset="0"/>
                <a:cs typeface="Arial" panose="020B0604020202020204" pitchFamily="34" charset="0"/>
              </a:rPr>
              <a:t>ak-vorarlberg.at</a:t>
            </a:r>
            <a:endParaRPr lang="de-DE" sz="1600" b="0" i="0" dirty="0">
              <a:solidFill>
                <a:srgbClr val="E30613"/>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itel 1">
            <a:extLst>
              <a:ext uri="{FF2B5EF4-FFF2-40B4-BE49-F238E27FC236}">
                <a16:creationId xmlns:a16="http://schemas.microsoft.com/office/drawing/2014/main" id="{BF39E3C9-D12C-6952-9F75-2A50F36A8250}"/>
              </a:ext>
            </a:extLst>
          </p:cNvPr>
          <p:cNvSpPr>
            <a:spLocks noGrp="1"/>
          </p:cNvSpPr>
          <p:nvPr>
            <p:ph type="ctrTitle"/>
          </p:nvPr>
        </p:nvSpPr>
        <p:spPr>
          <a:xfrm>
            <a:off x="595787" y="620712"/>
            <a:ext cx="9120390" cy="2814253"/>
          </a:xfrm>
          <a:prstGeom prst="rect">
            <a:avLst/>
          </a:prstGeom>
        </p:spPr>
        <p:txBody>
          <a:bodyPr anchor="b">
            <a:noAutofit/>
          </a:bodyPr>
          <a:lstStyle>
            <a:lvl1pPr algn="l">
              <a:defRPr sz="9500" b="0" i="0">
                <a:solidFill>
                  <a:schemeClr val="bg1"/>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7" name="Untertitel 2">
            <a:extLst>
              <a:ext uri="{FF2B5EF4-FFF2-40B4-BE49-F238E27FC236}">
                <a16:creationId xmlns:a16="http://schemas.microsoft.com/office/drawing/2014/main" id="{91EA9967-D730-AEA4-5B7F-E6EFBE9D0CF8}"/>
              </a:ext>
            </a:extLst>
          </p:cNvPr>
          <p:cNvSpPr>
            <a:spLocks noGrp="1"/>
          </p:cNvSpPr>
          <p:nvPr>
            <p:ph type="subTitle" idx="1"/>
          </p:nvPr>
        </p:nvSpPr>
        <p:spPr>
          <a:xfrm>
            <a:off x="595787" y="3644900"/>
            <a:ext cx="9120390" cy="1655762"/>
          </a:xfrm>
          <a:prstGeom prst="rect">
            <a:avLst/>
          </a:prstGeom>
        </p:spPr>
        <p:txBody>
          <a:bodyPr>
            <a:normAutofit/>
          </a:bodyPr>
          <a:lstStyle>
            <a:lvl1pPr marL="0" indent="0" algn="l">
              <a:spcBef>
                <a:spcPts val="0"/>
              </a:spcBef>
              <a:buNone/>
              <a:defRPr sz="4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2405381751"/>
      </p:ext>
    </p:extLst>
  </p:cSld>
  <p:clrMapOvr>
    <a:masterClrMapping/>
  </p:clrMapOvr>
  <p:extLst>
    <p:ext uri="{DCECCB84-F9BA-43D5-87BE-67443E8EF086}">
      <p15:sldGuideLst xmlns:p15="http://schemas.microsoft.com/office/powerpoint/2012/main">
        <p15:guide id="1" pos="370" userDrawn="1">
          <p15:clr>
            <a:srgbClr val="FBAE40"/>
          </p15:clr>
        </p15:guide>
        <p15:guide id="2" orient="horz" pos="391" userDrawn="1">
          <p15:clr>
            <a:srgbClr val="FBAE40"/>
          </p15:clr>
        </p15:guide>
        <p15:guide id="3" orient="horz" pos="4065">
          <p15:clr>
            <a:srgbClr val="FBAE40"/>
          </p15:clr>
        </p15:guide>
        <p15:guide id="4" pos="7378">
          <p15:clr>
            <a:srgbClr val="FBAE40"/>
          </p15:clr>
        </p15:guide>
        <p15:guide id="5" pos="61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 und Agenda groß">
    <p:bg>
      <p:bgPr>
        <a:solidFill>
          <a:srgbClr val="DFF2F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D8883-F3C2-9883-E374-1EA6D1D3615D}"/>
              </a:ext>
            </a:extLst>
          </p:cNvPr>
          <p:cNvSpPr>
            <a:spLocks noGrp="1"/>
          </p:cNvSpPr>
          <p:nvPr>
            <p:ph type="title"/>
          </p:nvPr>
        </p:nvSpPr>
        <p:spPr>
          <a:xfrm>
            <a:off x="587375" y="620712"/>
            <a:ext cx="8316937" cy="5616599"/>
          </a:xfrm>
          <a:prstGeom prst="rect">
            <a:avLst/>
          </a:prstGeom>
        </p:spPr>
        <p:txBody>
          <a:bodyPr/>
          <a:lstStyle>
            <a:lvl1pPr>
              <a:lnSpc>
                <a:spcPct val="110000"/>
              </a:lnSpc>
              <a:defRPr sz="6000" spc="80" baseline="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pic>
        <p:nvPicPr>
          <p:cNvPr id="9" name="Grafik 8">
            <a:extLst>
              <a:ext uri="{FF2B5EF4-FFF2-40B4-BE49-F238E27FC236}">
                <a16:creationId xmlns:a16="http://schemas.microsoft.com/office/drawing/2014/main" id="{BE693A1D-423A-A39B-2A39-C587CCF2738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Tree>
    <p:extLst>
      <p:ext uri="{BB962C8B-B14F-4D97-AF65-F5344CB8AC3E}">
        <p14:creationId xmlns:p14="http://schemas.microsoft.com/office/powerpoint/2010/main" val="2935090154"/>
      </p:ext>
    </p:extLst>
  </p:cSld>
  <p:clrMapOvr>
    <a:masterClrMapping/>
  </p:clrMapOvr>
  <p:extLst>
    <p:ext uri="{DCECCB84-F9BA-43D5-87BE-67443E8EF086}">
      <p15:sldGuideLst xmlns:p15="http://schemas.microsoft.com/office/powerpoint/2012/main">
        <p15:guide id="1" orient="horz" pos="391">
          <p15:clr>
            <a:srgbClr val="FBAE40"/>
          </p15:clr>
        </p15:guide>
        <p15:guide id="2" pos="3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klein">
    <p:bg>
      <p:bgPr>
        <a:solidFill>
          <a:srgbClr val="DFF2FD"/>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D8883-F3C2-9883-E374-1EA6D1D3615D}"/>
              </a:ext>
            </a:extLst>
          </p:cNvPr>
          <p:cNvSpPr>
            <a:spLocks noGrp="1"/>
          </p:cNvSpPr>
          <p:nvPr>
            <p:ph type="title"/>
          </p:nvPr>
        </p:nvSpPr>
        <p:spPr>
          <a:xfrm>
            <a:off x="587375" y="620712"/>
            <a:ext cx="8316937" cy="5616599"/>
          </a:xfrm>
          <a:prstGeom prst="rect">
            <a:avLst/>
          </a:prstGeom>
        </p:spPr>
        <p:txBody>
          <a:bodyPr/>
          <a:lstStyle>
            <a:lvl1pPr>
              <a:lnSpc>
                <a:spcPct val="110000"/>
              </a:lnSpc>
              <a:defRPr sz="4000" spc="80" baseline="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pic>
        <p:nvPicPr>
          <p:cNvPr id="9" name="Grafik 8">
            <a:extLst>
              <a:ext uri="{FF2B5EF4-FFF2-40B4-BE49-F238E27FC236}">
                <a16:creationId xmlns:a16="http://schemas.microsoft.com/office/drawing/2014/main" id="{BE693A1D-423A-A39B-2A39-C587CCF2738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Tree>
    <p:extLst>
      <p:ext uri="{BB962C8B-B14F-4D97-AF65-F5344CB8AC3E}">
        <p14:creationId xmlns:p14="http://schemas.microsoft.com/office/powerpoint/2010/main" val="1396632267"/>
      </p:ext>
    </p:extLst>
  </p:cSld>
  <p:clrMapOvr>
    <a:masterClrMapping/>
  </p:clrMapOvr>
  <p:extLst>
    <p:ext uri="{DCECCB84-F9BA-43D5-87BE-67443E8EF086}">
      <p15:sldGuideLst xmlns:p15="http://schemas.microsoft.com/office/powerpoint/2012/main">
        <p15:guide id="1" orient="horz" pos="391">
          <p15:clr>
            <a:srgbClr val="FBAE40"/>
          </p15:clr>
        </p15:guide>
        <p15:guide id="2" pos="3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fzählung 1 Spalte kurz">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3" name="Textplatzhalter 2">
            <a:extLst>
              <a:ext uri="{FF2B5EF4-FFF2-40B4-BE49-F238E27FC236}">
                <a16:creationId xmlns:a16="http://schemas.microsoft.com/office/drawing/2014/main" id="{3B4CD555-636C-0CF0-6644-B784CD92836A}"/>
              </a:ext>
            </a:extLst>
          </p:cNvPr>
          <p:cNvSpPr>
            <a:spLocks noGrp="1"/>
          </p:cNvSpPr>
          <p:nvPr>
            <p:ph type="body" idx="1"/>
          </p:nvPr>
        </p:nvSpPr>
        <p:spPr>
          <a:xfrm>
            <a:off x="4224338" y="620713"/>
            <a:ext cx="7056437" cy="5400675"/>
          </a:xfrm>
          <a:prstGeom prst="rect">
            <a:avLst/>
          </a:prstGeom>
        </p:spPr>
        <p:txBody>
          <a:bodyPr/>
          <a:lstStyle>
            <a:lvl1pPr marL="358775" indent="-358775">
              <a:lnSpc>
                <a:spcPct val="100000"/>
              </a:lnSpc>
              <a:buSzPct val="100000"/>
              <a:buFontTx/>
              <a:buBlip>
                <a:blip r:embed="rId4"/>
              </a:buBlip>
              <a:tabLst/>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10" name="Titel 1">
            <a:extLst>
              <a:ext uri="{FF2B5EF4-FFF2-40B4-BE49-F238E27FC236}">
                <a16:creationId xmlns:a16="http://schemas.microsoft.com/office/drawing/2014/main" id="{6C78BB36-9770-D9F1-FBEC-66E58219A510}"/>
              </a:ext>
            </a:extLst>
          </p:cNvPr>
          <p:cNvSpPr>
            <a:spLocks noGrp="1"/>
          </p:cNvSpPr>
          <p:nvPr>
            <p:ph type="title"/>
          </p:nvPr>
        </p:nvSpPr>
        <p:spPr>
          <a:xfrm>
            <a:off x="587375" y="620713"/>
            <a:ext cx="3402457" cy="2852737"/>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980153749"/>
      </p:ext>
    </p:extLst>
  </p:cSld>
  <p:clrMapOvr>
    <a:masterClrMapping/>
  </p:clrMapOvr>
  <p:extLst>
    <p:ext uri="{DCECCB84-F9BA-43D5-87BE-67443E8EF086}">
      <p15:sldGuideLst xmlns:p15="http://schemas.microsoft.com/office/powerpoint/2012/main">
        <p15:guide id="1" pos="2661">
          <p15:clr>
            <a:srgbClr val="FBAE40"/>
          </p15:clr>
        </p15:guide>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1 Spalte lan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3" name="Textplatzhalter 2">
            <a:extLst>
              <a:ext uri="{FF2B5EF4-FFF2-40B4-BE49-F238E27FC236}">
                <a16:creationId xmlns:a16="http://schemas.microsoft.com/office/drawing/2014/main" id="{3B4CD555-636C-0CF0-6644-B784CD92836A}"/>
              </a:ext>
            </a:extLst>
          </p:cNvPr>
          <p:cNvSpPr>
            <a:spLocks noGrp="1"/>
          </p:cNvSpPr>
          <p:nvPr>
            <p:ph type="body" idx="1"/>
          </p:nvPr>
        </p:nvSpPr>
        <p:spPr>
          <a:xfrm>
            <a:off x="4224338" y="620713"/>
            <a:ext cx="7056437" cy="5400675"/>
          </a:xfrm>
          <a:prstGeom prst="rect">
            <a:avLst/>
          </a:prstGeom>
        </p:spPr>
        <p:txBody>
          <a:bodyPr/>
          <a:lstStyle>
            <a:lvl1pPr marL="450850" indent="-444500">
              <a:lnSpc>
                <a:spcPct val="100000"/>
              </a:lnSpc>
              <a:buSzPct val="100000"/>
              <a:buFontTx/>
              <a:buBlip>
                <a:blip r:embed="rId4"/>
              </a:buBlip>
              <a:tabLst/>
              <a:defRPr sz="2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10" name="Titel 1">
            <a:extLst>
              <a:ext uri="{FF2B5EF4-FFF2-40B4-BE49-F238E27FC236}">
                <a16:creationId xmlns:a16="http://schemas.microsoft.com/office/drawing/2014/main" id="{6C78BB36-9770-D9F1-FBEC-66E58219A510}"/>
              </a:ext>
            </a:extLst>
          </p:cNvPr>
          <p:cNvSpPr>
            <a:spLocks noGrp="1"/>
          </p:cNvSpPr>
          <p:nvPr>
            <p:ph type="title"/>
          </p:nvPr>
        </p:nvSpPr>
        <p:spPr>
          <a:xfrm>
            <a:off x="587375" y="620713"/>
            <a:ext cx="3402457" cy="2852737"/>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1914315956"/>
      </p:ext>
    </p:extLst>
  </p:cSld>
  <p:clrMapOvr>
    <a:masterClrMapping/>
  </p:clrMapOvr>
  <p:extLst>
    <p:ext uri="{DCECCB84-F9BA-43D5-87BE-67443E8EF086}">
      <p15:sldGuideLst xmlns:p15="http://schemas.microsoft.com/office/powerpoint/2012/main">
        <p15:guide id="1" pos="2661">
          <p15:clr>
            <a:srgbClr val="FBAE40"/>
          </p15:clr>
        </p15:guide>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1 Spalte kurz">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3" name="Textplatzhalter 2">
            <a:extLst>
              <a:ext uri="{FF2B5EF4-FFF2-40B4-BE49-F238E27FC236}">
                <a16:creationId xmlns:a16="http://schemas.microsoft.com/office/drawing/2014/main" id="{3B4CD555-636C-0CF0-6644-B784CD92836A}"/>
              </a:ext>
            </a:extLst>
          </p:cNvPr>
          <p:cNvSpPr>
            <a:spLocks noGrp="1"/>
          </p:cNvSpPr>
          <p:nvPr>
            <p:ph type="body" idx="1"/>
          </p:nvPr>
        </p:nvSpPr>
        <p:spPr>
          <a:xfrm>
            <a:off x="4224338" y="620713"/>
            <a:ext cx="7056437" cy="5400675"/>
          </a:xfrm>
          <a:prstGeom prst="rect">
            <a:avLst/>
          </a:prstGeom>
        </p:spPr>
        <p:txBody>
          <a:bodyPr/>
          <a:lstStyle>
            <a:lvl1pPr marL="6350" indent="0">
              <a:lnSpc>
                <a:spcPct val="100000"/>
              </a:lnSpc>
              <a:buSzPct val="100000"/>
              <a:buFontTx/>
              <a:buNone/>
              <a:tabLst>
                <a:tab pos="708025" algn="l"/>
                <a:tab pos="5376863" algn="l"/>
              </a:tabLst>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B4F367C7-85D7-F027-A6FB-CB7F6BD7FEAE}"/>
              </a:ext>
            </a:extLst>
          </p:cNvPr>
          <p:cNvSpPr>
            <a:spLocks noGrp="1"/>
          </p:cNvSpPr>
          <p:nvPr>
            <p:ph type="title"/>
          </p:nvPr>
        </p:nvSpPr>
        <p:spPr>
          <a:xfrm>
            <a:off x="587375" y="620713"/>
            <a:ext cx="3402457" cy="2852737"/>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32542588"/>
      </p:ext>
    </p:extLst>
  </p:cSld>
  <p:clrMapOvr>
    <a:masterClrMapping/>
  </p:clrMapOvr>
  <p:extLst>
    <p:ext uri="{DCECCB84-F9BA-43D5-87BE-67443E8EF086}">
      <p15:sldGuideLst xmlns:p15="http://schemas.microsoft.com/office/powerpoint/2012/main">
        <p15:guide id="1" pos="2661">
          <p15:clr>
            <a:srgbClr val="FBAE40"/>
          </p15:clr>
        </p15:guide>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1 Spalte lan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D5A4E4F-D505-2E6C-A9C7-FF5FEAB9782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134600" y="6480002"/>
            <a:ext cx="1818858" cy="179598"/>
          </a:xfrm>
          <a:prstGeom prst="rect">
            <a:avLst/>
          </a:prstGeom>
        </p:spPr>
      </p:pic>
      <p:sp>
        <p:nvSpPr>
          <p:cNvPr id="3" name="Textplatzhalter 2">
            <a:extLst>
              <a:ext uri="{FF2B5EF4-FFF2-40B4-BE49-F238E27FC236}">
                <a16:creationId xmlns:a16="http://schemas.microsoft.com/office/drawing/2014/main" id="{3B4CD555-636C-0CF0-6644-B784CD92836A}"/>
              </a:ext>
            </a:extLst>
          </p:cNvPr>
          <p:cNvSpPr>
            <a:spLocks noGrp="1"/>
          </p:cNvSpPr>
          <p:nvPr>
            <p:ph type="body" idx="1"/>
          </p:nvPr>
        </p:nvSpPr>
        <p:spPr>
          <a:xfrm>
            <a:off x="4224338" y="620713"/>
            <a:ext cx="7056437" cy="5400675"/>
          </a:xfrm>
          <a:prstGeom prst="rect">
            <a:avLst/>
          </a:prstGeom>
        </p:spPr>
        <p:txBody>
          <a:bodyPr/>
          <a:lstStyle>
            <a:lvl1pPr marL="6350" indent="0">
              <a:lnSpc>
                <a:spcPct val="100000"/>
              </a:lnSpc>
              <a:buSzPct val="100000"/>
              <a:buFontTx/>
              <a:buNone/>
              <a:tabLst>
                <a:tab pos="882650" algn="l"/>
                <a:tab pos="5376863" algn="l"/>
              </a:tabLst>
              <a:defRPr sz="2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B4F367C7-85D7-F027-A6FB-CB7F6BD7FEAE}"/>
              </a:ext>
            </a:extLst>
          </p:cNvPr>
          <p:cNvSpPr>
            <a:spLocks noGrp="1"/>
          </p:cNvSpPr>
          <p:nvPr>
            <p:ph type="title"/>
          </p:nvPr>
        </p:nvSpPr>
        <p:spPr>
          <a:xfrm>
            <a:off x="587375" y="620713"/>
            <a:ext cx="3402457" cy="2852737"/>
          </a:xfrm>
          <a:prstGeom prst="rect">
            <a:avLst/>
          </a:prstGeom>
        </p:spPr>
        <p:txBody>
          <a:bodyPr anchor="t"/>
          <a:lstStyle>
            <a:lvl1pPr>
              <a:lnSpc>
                <a:spcPct val="100000"/>
              </a:lnSpc>
              <a:defRPr sz="2800" b="0" i="0">
                <a:solidFill>
                  <a:srgbClr val="E30613"/>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351755621"/>
      </p:ext>
    </p:extLst>
  </p:cSld>
  <p:clrMapOvr>
    <a:masterClrMapping/>
  </p:clrMapOvr>
  <p:extLst>
    <p:ext uri="{DCECCB84-F9BA-43D5-87BE-67443E8EF086}">
      <p15:sldGuideLst xmlns:p15="http://schemas.microsoft.com/office/powerpoint/2012/main">
        <p15:guide id="1" pos="2661">
          <p15:clr>
            <a:srgbClr val="FBAE40"/>
          </p15:clr>
        </p15:guide>
        <p15:guide id="2" pos="7106">
          <p15:clr>
            <a:srgbClr val="FBAE40"/>
          </p15:clr>
        </p15:guide>
        <p15:guide id="3" pos="370">
          <p15:clr>
            <a:srgbClr val="FBAE40"/>
          </p15:clr>
        </p15:guide>
        <p15:guide id="4" orient="horz" pos="391">
          <p15:clr>
            <a:srgbClr val="FBAE40"/>
          </p15:clr>
        </p15:guide>
        <p15:guide id="6" orient="horz" pos="379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38104"/>
      </p:ext>
    </p:extLst>
  </p:cSld>
  <p:clrMap bg1="lt1" tx1="dk1" bg2="lt2" tx2="dk2" accent1="accent1" accent2="accent2" accent3="accent3" accent4="accent4" accent5="accent5" accent6="accent6" hlink="hlink" folHlink="folHlink"/>
  <p:sldLayoutIdLst>
    <p:sldLayoutId id="2147483688" r:id="rId1"/>
    <p:sldLayoutId id="2147483661" r:id="rId2"/>
    <p:sldLayoutId id="2147483669" r:id="rId3"/>
    <p:sldLayoutId id="2147483683" r:id="rId4"/>
    <p:sldLayoutId id="2147483695" r:id="rId5"/>
    <p:sldLayoutId id="2147483675" r:id="rId6"/>
    <p:sldLayoutId id="2147483686" r:id="rId7"/>
    <p:sldLayoutId id="2147483687" r:id="rId8"/>
    <p:sldLayoutId id="2147483678" r:id="rId9"/>
    <p:sldLayoutId id="2147483689" r:id="rId10"/>
    <p:sldLayoutId id="2147483691" r:id="rId11"/>
    <p:sldLayoutId id="2147483693" r:id="rId12"/>
    <p:sldLayoutId id="2147483690" r:id="rId13"/>
    <p:sldLayoutId id="2147483677" r:id="rId14"/>
    <p:sldLayoutId id="2147483694" r:id="rId15"/>
    <p:sldLayoutId id="2147483682"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hyperlink" Target="http://images.google.at/imgres?imgurl=http://www.offenbach.de/stepone/data/images/76/12/00/behindertenparkausweis1.jpg&amp;imgrefurl=http://www.offenbach.de/Zielgruppen/Behinderte/&amp;h=306&amp;w=431&amp;sz=32&amp;tbnid=VrZ9mRHLhoe_YM:&amp;tbnh=87&amp;tbnw=123&amp;hl=de&amp;start=1&amp;prev=/images?q%3DGehbehinderung%26imgsz%3Dsmall|medium|large|xlarge%26svnum%3D10%26hl%3Dde%26lr%3D%26sa%3DG"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hyperlink" Target="https://www.bmf.gv.at/themen/steuern/arbeitnehmerinnenveranlagung/steuertarif-steuerabsetzbetraege/familienbonus-plus.html"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ooe.arbeiterkammer.at/beratung/steuerundeinkommen/arbeitnehmerveranlagung_schrittfuerschritt/werbungskosten/Familienheimfahrten_und_Doppelte_Haushaltsfuehrung.html"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hyperlink" Target="https://www.bmf.gv.at/public/informationen/terminvereinbarungen.html" TargetMode="External"/><Relationship Id="rId2" Type="http://schemas.openxmlformats.org/officeDocument/2006/relationships/hyperlink" Target="https://finanzonline.bmf.gv.at/fon/"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www.arbeiterkammer.at/beratung/steuerundeinkommen/steuertipps/Aussergewoehnliche_Belastungen_bei_Behinderung.html"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0BD98-3695-757A-B34E-1AAC1EB588FB}"/>
              </a:ext>
            </a:extLst>
          </p:cNvPr>
          <p:cNvSpPr>
            <a:spLocks noGrp="1"/>
          </p:cNvSpPr>
          <p:nvPr>
            <p:ph type="ctrTitle"/>
          </p:nvPr>
        </p:nvSpPr>
        <p:spPr>
          <a:xfrm>
            <a:off x="595786" y="404664"/>
            <a:ext cx="10684789" cy="2814253"/>
          </a:xfrm>
          <a:prstGeom prst="rect">
            <a:avLst/>
          </a:prstGeom>
        </p:spPr>
        <p:txBody>
          <a:bodyPr/>
          <a:lstStyle/>
          <a:p>
            <a:r>
              <a:rPr lang="de-DE" dirty="0" smtClean="0"/>
              <a:t>Arbeitnehmer- </a:t>
            </a:r>
            <a:br>
              <a:rPr lang="de-DE" dirty="0" smtClean="0"/>
            </a:br>
            <a:r>
              <a:rPr lang="de-DE" dirty="0" err="1" smtClean="0"/>
              <a:t>veranlagung</a:t>
            </a:r>
            <a:r>
              <a:rPr lang="de-DE" dirty="0"/>
              <a:t> </a:t>
            </a:r>
            <a:r>
              <a:rPr lang="de-DE" dirty="0" smtClean="0"/>
              <a:t>2022</a:t>
            </a:r>
            <a:endParaRPr lang="de-DE" dirty="0"/>
          </a:p>
        </p:txBody>
      </p:sp>
      <p:sp>
        <p:nvSpPr>
          <p:cNvPr id="3" name="Untertitel 2">
            <a:extLst>
              <a:ext uri="{FF2B5EF4-FFF2-40B4-BE49-F238E27FC236}">
                <a16:creationId xmlns:a16="http://schemas.microsoft.com/office/drawing/2014/main" id="{0BB282C4-64AF-3B5A-70D7-37DF378FB5F6}"/>
              </a:ext>
            </a:extLst>
          </p:cNvPr>
          <p:cNvSpPr>
            <a:spLocks noGrp="1"/>
          </p:cNvSpPr>
          <p:nvPr>
            <p:ph type="subTitle" idx="1"/>
          </p:nvPr>
        </p:nvSpPr>
        <p:spPr>
          <a:xfrm>
            <a:off x="595786" y="4581128"/>
            <a:ext cx="9120390" cy="1655762"/>
          </a:xfrm>
          <a:prstGeom prst="rect">
            <a:avLst/>
          </a:prstGeom>
        </p:spPr>
        <p:txBody>
          <a:bodyPr/>
          <a:lstStyle/>
          <a:p>
            <a:r>
              <a:rPr lang="de-DE" dirty="0" smtClean="0"/>
              <a:t>Eva-Maria Düringer</a:t>
            </a:r>
          </a:p>
          <a:p>
            <a:r>
              <a:rPr lang="de-DE" dirty="0" smtClean="0"/>
              <a:t>28.03.2023</a:t>
            </a:r>
            <a:endParaRPr lang="de-DE" dirty="0"/>
          </a:p>
        </p:txBody>
      </p:sp>
    </p:spTree>
    <p:extLst>
      <p:ext uri="{BB962C8B-B14F-4D97-AF65-F5344CB8AC3E}">
        <p14:creationId xmlns:p14="http://schemas.microsoft.com/office/powerpoint/2010/main" val="379237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588745" cy="1089485"/>
          </a:xfrm>
          <a:prstGeom prst="rect">
            <a:avLst/>
          </a:prstGeom>
        </p:spPr>
        <p:txBody>
          <a:bodyPr/>
          <a:lstStyle/>
          <a:p>
            <a:r>
              <a:rPr lang="de-DE" dirty="0" err="1" smtClean="0"/>
              <a:t>FinanzOnline</a:t>
            </a:r>
            <a:r>
              <a:rPr lang="de-DE" dirty="0" smtClean="0"/>
              <a:t> - Termin beim Finanzamt</a:t>
            </a:r>
            <a:endParaRPr lang="de-DE" dirty="0"/>
          </a:p>
        </p:txBody>
      </p:sp>
      <p:pic>
        <p:nvPicPr>
          <p:cNvPr id="5" name="Grafik 4"/>
          <p:cNvPicPr>
            <a:picLocks noChangeAspect="1"/>
          </p:cNvPicPr>
          <p:nvPr/>
        </p:nvPicPr>
        <p:blipFill>
          <a:blip r:embed="rId2"/>
          <a:stretch>
            <a:fillRect/>
          </a:stretch>
        </p:blipFill>
        <p:spPr>
          <a:xfrm>
            <a:off x="587375" y="1484784"/>
            <a:ext cx="5877125" cy="2641078"/>
          </a:xfrm>
          <a:prstGeom prst="rect">
            <a:avLst/>
          </a:prstGeom>
        </p:spPr>
      </p:pic>
      <p:pic>
        <p:nvPicPr>
          <p:cNvPr id="7" name="Grafik 6"/>
          <p:cNvPicPr>
            <a:picLocks noChangeAspect="1"/>
          </p:cNvPicPr>
          <p:nvPr/>
        </p:nvPicPr>
        <p:blipFill>
          <a:blip r:embed="rId3"/>
          <a:stretch>
            <a:fillRect/>
          </a:stretch>
        </p:blipFill>
        <p:spPr>
          <a:xfrm>
            <a:off x="665281" y="4125861"/>
            <a:ext cx="5832000" cy="2294082"/>
          </a:xfrm>
          <a:prstGeom prst="rect">
            <a:avLst/>
          </a:prstGeom>
        </p:spPr>
      </p:pic>
      <p:sp>
        <p:nvSpPr>
          <p:cNvPr id="8" name="Pfeil nach rechts 7">
            <a:extLst>
              <a:ext uri="{FF2B5EF4-FFF2-40B4-BE49-F238E27FC236}">
                <a16:creationId xmlns:a16="http://schemas.microsoft.com/office/drawing/2014/main" id="{C4918948-A406-164F-8E93-AB8D8708E642}"/>
              </a:ext>
            </a:extLst>
          </p:cNvPr>
          <p:cNvSpPr/>
          <p:nvPr/>
        </p:nvSpPr>
        <p:spPr>
          <a:xfrm flipH="1">
            <a:off x="6434448" y="5805264"/>
            <a:ext cx="1412033" cy="513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Tree>
    <p:extLst>
      <p:ext uri="{BB962C8B-B14F-4D97-AF65-F5344CB8AC3E}">
        <p14:creationId xmlns:p14="http://schemas.microsoft.com/office/powerpoint/2010/main" val="36264489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altLang="de-DE" dirty="0" smtClean="0"/>
              <a:t>Bei </a:t>
            </a:r>
            <a:r>
              <a:rPr lang="de-AT" altLang="de-DE" dirty="0"/>
              <a:t>Vorliegen einer körperlichen oder geistigen Behinderung vermindern festgelegte Pauschalbeträge ohne Selbstbehalt</a:t>
            </a:r>
            <a:r>
              <a:rPr lang="de-AT" altLang="de-DE" dirty="0">
                <a:solidFill>
                  <a:srgbClr val="C00000"/>
                </a:solidFill>
              </a:rPr>
              <a:t> </a:t>
            </a:r>
            <a:r>
              <a:rPr lang="de-AT" altLang="de-DE" dirty="0"/>
              <a:t>das Einkommen. Eine Steuerpflichtige oder ein Steuerpflichtiger gilt als behindert, wenn der Grad der Behinderung mindestens 25% beträgt. Auf Verlangen des Finanzamtes ist zum Nachweis der Behinderung eine amtliche Bestätigung vorzulegen.</a:t>
            </a:r>
          </a:p>
          <a:p>
            <a:r>
              <a:rPr lang="de-AT" altLang="de-DE" dirty="0"/>
              <a:t>Antrag beim Sozialministeriumservice oder zuvor Rücksprache mit dem Hausarzt oder Vertrauensarzt</a:t>
            </a:r>
            <a:r>
              <a:rPr lang="de-AT" altLang="de-DE" dirty="0" smtClean="0"/>
              <a:t>!</a:t>
            </a: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smtClean="0"/>
              <a:t>Außergewöhnliche Belastung bei Behinderung</a:t>
            </a:r>
            <a:endParaRPr lang="de-DE" dirty="0"/>
          </a:p>
        </p:txBody>
      </p:sp>
    </p:spTree>
    <p:extLst>
      <p:ext uri="{BB962C8B-B14F-4D97-AF65-F5344CB8AC3E}">
        <p14:creationId xmlns:p14="http://schemas.microsoft.com/office/powerpoint/2010/main" val="26893838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ltLang="de-DE" b="1" dirty="0" smtClean="0">
                <a:latin typeface="Arial" panose="020B0604020202020204" pitchFamily="34" charset="0"/>
              </a:rPr>
              <a:t>Pauschale </a:t>
            </a:r>
            <a:r>
              <a:rPr lang="de-DE" altLang="de-DE" b="1" dirty="0">
                <a:latin typeface="Arial" panose="020B0604020202020204" pitchFamily="34" charset="0"/>
              </a:rPr>
              <a:t>Freibeträge bei Behinderung </a:t>
            </a:r>
            <a:r>
              <a:rPr lang="de-DE" altLang="de-DE" dirty="0">
                <a:latin typeface="Arial" panose="020B0604020202020204" pitchFamily="34" charset="0"/>
              </a:rPr>
              <a:t>(ohne </a:t>
            </a:r>
            <a:r>
              <a:rPr lang="de-DE" altLang="de-DE" dirty="0" smtClean="0">
                <a:latin typeface="Arial" panose="020B0604020202020204" pitchFamily="34" charset="0"/>
              </a:rPr>
              <a:t>Pflegegeld) von </a:t>
            </a:r>
            <a:r>
              <a:rPr lang="de-DE" altLang="de-DE" dirty="0" smtClean="0"/>
              <a:t>124</a:t>
            </a:r>
            <a:r>
              <a:rPr lang="de-DE" altLang="de-DE" dirty="0" smtClean="0">
                <a:latin typeface="Arial" panose="020B0604020202020204" pitchFamily="34" charset="0"/>
              </a:rPr>
              <a:t>,– </a:t>
            </a:r>
            <a:r>
              <a:rPr lang="de-DE" altLang="de-DE" dirty="0">
                <a:latin typeface="Arial" panose="020B0604020202020204" pitchFamily="34" charset="0"/>
              </a:rPr>
              <a:t>bis </a:t>
            </a:r>
            <a:r>
              <a:rPr lang="de-DE" altLang="de-DE" dirty="0" smtClean="0"/>
              <a:t>1.198</a:t>
            </a:r>
            <a:r>
              <a:rPr lang="de-DE" altLang="de-DE" dirty="0" smtClean="0">
                <a:latin typeface="Arial" panose="020B0604020202020204" pitchFamily="34" charset="0"/>
              </a:rPr>
              <a:t>,– </a:t>
            </a:r>
            <a:r>
              <a:rPr lang="de-DE" altLang="de-DE" dirty="0">
                <a:latin typeface="Arial" panose="020B0604020202020204" pitchFamily="34" charset="0"/>
              </a:rPr>
              <a:t>Euro </a:t>
            </a:r>
          </a:p>
          <a:p>
            <a:r>
              <a:rPr lang="de-DE" altLang="de-DE" b="1" dirty="0"/>
              <a:t>Zusätzlich</a:t>
            </a:r>
            <a:r>
              <a:rPr lang="de-DE" altLang="de-DE" dirty="0"/>
              <a:t> Kosten der Heilbehandlung (Rezeptgebühren, Spital, Arzt, ...)</a:t>
            </a:r>
          </a:p>
          <a:p>
            <a:r>
              <a:rPr lang="de-DE" altLang="de-DE" b="1" dirty="0"/>
              <a:t>Zusätzlich</a:t>
            </a:r>
            <a:r>
              <a:rPr lang="de-DE" altLang="de-DE" dirty="0"/>
              <a:t> Kosten für Hilfsmittel (Hörgerät, Rollstuhl, </a:t>
            </a:r>
            <a:r>
              <a:rPr lang="de-DE" altLang="de-DE" dirty="0" smtClean="0"/>
              <a:t>...)</a:t>
            </a:r>
          </a:p>
          <a:p>
            <a:r>
              <a:rPr lang="de-DE" altLang="de-DE" b="1" dirty="0" smtClean="0">
                <a:latin typeface="Arial" panose="020B0604020202020204" pitchFamily="34" charset="0"/>
              </a:rPr>
              <a:t>Zusätzlich</a:t>
            </a:r>
            <a:r>
              <a:rPr lang="de-DE" altLang="de-DE" dirty="0" smtClean="0">
                <a:latin typeface="Arial" panose="020B0604020202020204" pitchFamily="34" charset="0"/>
              </a:rPr>
              <a:t> </a:t>
            </a:r>
            <a:r>
              <a:rPr lang="de-DE" altLang="de-DE" dirty="0">
                <a:latin typeface="Arial" panose="020B0604020202020204" pitchFamily="34" charset="0"/>
              </a:rPr>
              <a:t>bei </a:t>
            </a:r>
            <a:r>
              <a:rPr lang="de-DE" altLang="de-DE" dirty="0" smtClean="0">
                <a:latin typeface="Arial" panose="020B0604020202020204" pitchFamily="34" charset="0"/>
              </a:rPr>
              <a:t>Diätverpflegung:</a:t>
            </a:r>
            <a:br>
              <a:rPr lang="de-DE" altLang="de-DE" dirty="0" smtClean="0">
                <a:latin typeface="Arial" panose="020B0604020202020204" pitchFamily="34" charset="0"/>
              </a:rPr>
            </a:br>
            <a:r>
              <a:rPr lang="de-DE" altLang="de-DE" sz="1800" dirty="0" smtClean="0"/>
              <a:t>Zucker</a:t>
            </a:r>
            <a:r>
              <a:rPr lang="de-DE" altLang="de-DE" sz="1800" dirty="0"/>
              <a:t>, TBC, Zöliakie, Aids		€ </a:t>
            </a:r>
            <a:r>
              <a:rPr lang="de-DE" altLang="de-DE" sz="1800" dirty="0" smtClean="0"/>
              <a:t>840,00/Jahr </a:t>
            </a:r>
            <a:r>
              <a:rPr lang="de-DE" altLang="de-DE" sz="1800" dirty="0"/>
              <a:t>= </a:t>
            </a:r>
            <a:r>
              <a:rPr lang="de-DE" altLang="de-DE" sz="1800" dirty="0" smtClean="0"/>
              <a:t>70/Mtl.</a:t>
            </a:r>
            <a:br>
              <a:rPr lang="de-DE" altLang="de-DE" sz="1800" dirty="0" smtClean="0"/>
            </a:br>
            <a:r>
              <a:rPr lang="de-DE" altLang="de-DE" sz="1800" dirty="0" smtClean="0"/>
              <a:t>Galle</a:t>
            </a:r>
            <a:r>
              <a:rPr lang="de-DE" altLang="de-DE" sz="1800" dirty="0"/>
              <a:t>, Leber, Niere	     		€ </a:t>
            </a:r>
            <a:r>
              <a:rPr lang="de-DE" altLang="de-DE" sz="1800" dirty="0" smtClean="0"/>
              <a:t>612,00/Jahr </a:t>
            </a:r>
            <a:r>
              <a:rPr lang="de-DE" altLang="de-DE" sz="1800" dirty="0"/>
              <a:t>= </a:t>
            </a:r>
            <a:r>
              <a:rPr lang="de-DE" altLang="de-DE" sz="1800" dirty="0" smtClean="0"/>
              <a:t>51/Mtl.</a:t>
            </a:r>
            <a:br>
              <a:rPr lang="de-DE" altLang="de-DE" sz="1800" dirty="0" smtClean="0"/>
            </a:br>
            <a:r>
              <a:rPr lang="de-DE" altLang="de-DE" sz="1800" dirty="0" smtClean="0"/>
              <a:t>Magen </a:t>
            </a:r>
            <a:r>
              <a:rPr lang="de-DE" altLang="de-DE" sz="1800" dirty="0"/>
              <a:t>und sonstige Diät	     	€ </a:t>
            </a:r>
            <a:r>
              <a:rPr lang="de-DE" altLang="de-DE" sz="1800" dirty="0" smtClean="0"/>
              <a:t>504,00/Jahr </a:t>
            </a:r>
            <a:r>
              <a:rPr lang="de-DE" altLang="de-DE" sz="1800" dirty="0"/>
              <a:t>= </a:t>
            </a:r>
            <a:r>
              <a:rPr lang="de-DE" altLang="de-DE" sz="1800" dirty="0" smtClean="0"/>
              <a:t>42/Mtl.</a:t>
            </a:r>
          </a:p>
          <a:p>
            <a:r>
              <a:rPr lang="de-DE" altLang="de-DE" dirty="0" smtClean="0"/>
              <a:t>Automatische </a:t>
            </a:r>
            <a:r>
              <a:rPr lang="de-DE" altLang="de-DE" dirty="0"/>
              <a:t>Berücksichtigung der Freibeträge durch das Finanzamt; Sozialministeriumservice stellt Daten elektronisch zur Verfügung; (Adresse: </a:t>
            </a:r>
            <a:r>
              <a:rPr lang="de-DE" altLang="de-DE" dirty="0" err="1"/>
              <a:t>Rheinstrasse</a:t>
            </a:r>
            <a:r>
              <a:rPr lang="de-DE" altLang="de-DE" dirty="0"/>
              <a:t> 32, Bregenz)</a:t>
            </a:r>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Außergewöhnliche Belastung bei Behinderung</a:t>
            </a:r>
            <a:endParaRPr lang="de-DE" dirty="0"/>
          </a:p>
        </p:txBody>
      </p:sp>
    </p:spTree>
    <p:extLst>
      <p:ext uri="{BB962C8B-B14F-4D97-AF65-F5344CB8AC3E}">
        <p14:creationId xmlns:p14="http://schemas.microsoft.com/office/powerpoint/2010/main" val="13780568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479902"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altLang="de-DE" dirty="0"/>
              <a:t>Bei Vorliegen von körperlichen oder geistigen Behinderungen vermindern Pauschalbeträge das Einkommen. </a:t>
            </a:r>
          </a:p>
          <a:p>
            <a:r>
              <a:rPr lang="de-AT" altLang="de-DE" dirty="0"/>
              <a:t>Eine Steuerpflichtige oder ein Steuerpflichtiger gilt als behindert, wenn der Grad der Behinderung mindestens 25 % beträgt. </a:t>
            </a:r>
          </a:p>
          <a:p>
            <a:r>
              <a:rPr lang="de-AT" altLang="de-DE" dirty="0"/>
              <a:t>Der Pauschalbetrag ist abhängig vom Grad der Behinderung: </a:t>
            </a:r>
            <a:r>
              <a:rPr lang="de-AT" altLang="de-DE" dirty="0" smtClean="0"/>
              <a:t/>
            </a:r>
            <a:br>
              <a:rPr lang="de-AT" altLang="de-DE" dirty="0" smtClean="0"/>
            </a:br>
            <a:r>
              <a:rPr lang="de-DE" b="1" dirty="0" smtClean="0"/>
              <a:t>Grad </a:t>
            </a:r>
            <a:r>
              <a:rPr lang="de-DE" b="1" dirty="0"/>
              <a:t>der Behinderung </a:t>
            </a:r>
            <a:r>
              <a:rPr lang="de-DE" b="1" dirty="0" smtClean="0"/>
              <a:t>	Jahresfreibetrag</a:t>
            </a:r>
            <a:r>
              <a:rPr lang="de-AT" dirty="0" smtClean="0"/>
              <a:t/>
            </a:r>
            <a:br>
              <a:rPr lang="de-AT" dirty="0" smtClean="0"/>
            </a:br>
            <a:r>
              <a:rPr lang="de-DE" dirty="0" smtClean="0"/>
              <a:t>25 </a:t>
            </a:r>
            <a:r>
              <a:rPr lang="de-DE" dirty="0"/>
              <a:t>% bis 34 </a:t>
            </a:r>
            <a:r>
              <a:rPr lang="de-DE" dirty="0" smtClean="0"/>
              <a:t>% 		€ 124,00</a:t>
            </a:r>
            <a:br>
              <a:rPr lang="de-DE" dirty="0" smtClean="0"/>
            </a:br>
            <a:r>
              <a:rPr lang="de-DE" dirty="0" smtClean="0"/>
              <a:t>35 </a:t>
            </a:r>
            <a:r>
              <a:rPr lang="de-DE" dirty="0"/>
              <a:t>% bis 44 </a:t>
            </a:r>
            <a:r>
              <a:rPr lang="de-DE" dirty="0" smtClean="0"/>
              <a:t>%		€ 164,00</a:t>
            </a:r>
            <a:br>
              <a:rPr lang="de-DE" dirty="0" smtClean="0"/>
            </a:br>
            <a:r>
              <a:rPr lang="de-DE" dirty="0" smtClean="0"/>
              <a:t>45 </a:t>
            </a:r>
            <a:r>
              <a:rPr lang="de-DE" dirty="0"/>
              <a:t>% bis 54 </a:t>
            </a:r>
            <a:r>
              <a:rPr lang="de-DE" dirty="0" smtClean="0"/>
              <a:t>%		€ 401,00</a:t>
            </a:r>
            <a:br>
              <a:rPr lang="de-DE" dirty="0" smtClean="0"/>
            </a:br>
            <a:r>
              <a:rPr lang="de-DE" dirty="0" smtClean="0"/>
              <a:t>55 </a:t>
            </a:r>
            <a:r>
              <a:rPr lang="de-DE" dirty="0"/>
              <a:t>% bis 64 </a:t>
            </a:r>
            <a:r>
              <a:rPr lang="de-DE" dirty="0" smtClean="0"/>
              <a:t>%		€ 486,00</a:t>
            </a:r>
            <a:br>
              <a:rPr lang="de-DE" dirty="0" smtClean="0"/>
            </a:br>
            <a:r>
              <a:rPr lang="de-DE" dirty="0" smtClean="0"/>
              <a:t>65 </a:t>
            </a:r>
            <a:r>
              <a:rPr lang="de-DE" dirty="0"/>
              <a:t>% bis 74 </a:t>
            </a:r>
            <a:r>
              <a:rPr lang="de-DE" dirty="0" smtClean="0"/>
              <a:t>%		€ 599,00</a:t>
            </a:r>
            <a:br>
              <a:rPr lang="de-DE" dirty="0" smtClean="0"/>
            </a:br>
            <a:r>
              <a:rPr lang="de-DE" dirty="0" smtClean="0"/>
              <a:t>75 </a:t>
            </a:r>
            <a:r>
              <a:rPr lang="de-DE" dirty="0"/>
              <a:t>% bis 84 </a:t>
            </a:r>
            <a:r>
              <a:rPr lang="de-DE" dirty="0" smtClean="0"/>
              <a:t>%		€ 718,00</a:t>
            </a:r>
            <a:br>
              <a:rPr lang="de-DE" dirty="0" smtClean="0"/>
            </a:br>
            <a:r>
              <a:rPr lang="de-DE" dirty="0" smtClean="0"/>
              <a:t>85 </a:t>
            </a:r>
            <a:r>
              <a:rPr lang="de-DE" dirty="0"/>
              <a:t>% bis 94 </a:t>
            </a:r>
            <a:r>
              <a:rPr lang="de-DE" dirty="0" smtClean="0"/>
              <a:t>%		€ 837,00</a:t>
            </a:r>
            <a:br>
              <a:rPr lang="de-DE" dirty="0" smtClean="0"/>
            </a:br>
            <a:r>
              <a:rPr lang="de-DE" dirty="0" smtClean="0"/>
              <a:t>ab </a:t>
            </a:r>
            <a:r>
              <a:rPr lang="de-DE" dirty="0"/>
              <a:t>95 </a:t>
            </a:r>
            <a:r>
              <a:rPr lang="de-DE" dirty="0" smtClean="0"/>
              <a:t>%			€ 1.198,00</a:t>
            </a: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Außergewöhnliche Belastung bei Behinderung</a:t>
            </a:r>
            <a:endParaRPr lang="de-DE" dirty="0"/>
          </a:p>
        </p:txBody>
      </p:sp>
    </p:spTree>
    <p:extLst>
      <p:ext uri="{BB962C8B-B14F-4D97-AF65-F5344CB8AC3E}">
        <p14:creationId xmlns:p14="http://schemas.microsoft.com/office/powerpoint/2010/main" val="29058603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bei Behinderung</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335886"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extplatzhalter 1">
            <a:extLst>
              <a:ext uri="{FF2B5EF4-FFF2-40B4-BE49-F238E27FC236}">
                <a16:creationId xmlns:a16="http://schemas.microsoft.com/office/drawing/2014/main" id="{D429E9FA-48CF-F906-55B5-B2E1F66EE2C5}"/>
              </a:ext>
            </a:extLst>
          </p:cNvPr>
          <p:cNvSpPr txBox="1">
            <a:spLocks/>
          </p:cNvSpPr>
          <p:nvPr/>
        </p:nvSpPr>
        <p:spPr>
          <a:xfrm>
            <a:off x="4529138" y="773113"/>
            <a:ext cx="7335886"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7" name="Textplatzhalter 1">
            <a:extLst>
              <a:ext uri="{FF2B5EF4-FFF2-40B4-BE49-F238E27FC236}">
                <a16:creationId xmlns:a16="http://schemas.microsoft.com/office/drawing/2014/main" id="{D429E9FA-48CF-F906-55B5-B2E1F66EE2C5}"/>
              </a:ext>
            </a:extLst>
          </p:cNvPr>
          <p:cNvSpPr txBox="1">
            <a:spLocks/>
          </p:cNvSpPr>
          <p:nvPr/>
        </p:nvSpPr>
        <p:spPr>
          <a:xfrm>
            <a:off x="4362990" y="689495"/>
            <a:ext cx="7479902"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ct val="0"/>
              </a:spcAft>
              <a:buNone/>
            </a:pPr>
            <a:r>
              <a:rPr lang="de-AT" altLang="de-DE" b="1" dirty="0" smtClean="0"/>
              <a:t>Gehbehinderung</a:t>
            </a:r>
            <a:endParaRPr lang="de-AT" altLang="de-DE" b="1" dirty="0"/>
          </a:p>
          <a:p>
            <a:r>
              <a:rPr lang="de-DE" altLang="de-DE" dirty="0" smtClean="0"/>
              <a:t>Keine </a:t>
            </a:r>
            <a:r>
              <a:rPr lang="de-DE" altLang="de-DE" dirty="0"/>
              <a:t>motorbezogene </a:t>
            </a:r>
            <a:r>
              <a:rPr lang="de-DE" altLang="de-DE" dirty="0" smtClean="0"/>
              <a:t>Versicherungssteuer</a:t>
            </a:r>
          </a:p>
          <a:p>
            <a:r>
              <a:rPr lang="de-DE" altLang="de-DE" dirty="0" smtClean="0"/>
              <a:t>Vergütung </a:t>
            </a:r>
            <a:r>
              <a:rPr lang="de-DE" altLang="de-DE" dirty="0"/>
              <a:t>der NOVA im Rahmen </a:t>
            </a:r>
            <a:r>
              <a:rPr lang="de-DE" altLang="de-DE" dirty="0" smtClean="0"/>
              <a:t>des Bundesbehindertengesetzes</a:t>
            </a:r>
          </a:p>
          <a:p>
            <a:r>
              <a:rPr lang="de-DE" altLang="de-DE" dirty="0" smtClean="0"/>
              <a:t>Gratis </a:t>
            </a:r>
            <a:r>
              <a:rPr lang="de-DE" altLang="de-DE" dirty="0"/>
              <a:t>1 </a:t>
            </a:r>
            <a:r>
              <a:rPr lang="de-DE" altLang="de-DE" dirty="0" smtClean="0"/>
              <a:t>Autobahnvignette</a:t>
            </a:r>
          </a:p>
          <a:p>
            <a:r>
              <a:rPr lang="de-DE" altLang="de-DE" dirty="0" smtClean="0"/>
              <a:t>Steuerfreibetrag </a:t>
            </a:r>
            <a:r>
              <a:rPr lang="de-DE" altLang="de-DE" dirty="0"/>
              <a:t>für eigenes Kfz monatlich </a:t>
            </a:r>
            <a:r>
              <a:rPr lang="de-DE" altLang="de-DE" dirty="0" smtClean="0"/>
              <a:t>€ 190,00 </a:t>
            </a:r>
            <a:br>
              <a:rPr lang="de-DE" altLang="de-DE" dirty="0" smtClean="0"/>
            </a:br>
            <a:r>
              <a:rPr lang="de-DE" altLang="de-DE" dirty="0" smtClean="0"/>
              <a:t>= € 2.280,00/</a:t>
            </a:r>
            <a:r>
              <a:rPr lang="de-DE" altLang="de-DE" dirty="0" err="1" smtClean="0"/>
              <a:t>jährl</a:t>
            </a:r>
            <a:r>
              <a:rPr lang="de-DE" altLang="de-DE" dirty="0" smtClean="0"/>
              <a:t>.</a:t>
            </a:r>
          </a:p>
          <a:p>
            <a:r>
              <a:rPr lang="de-DE" altLang="de-DE" dirty="0" smtClean="0"/>
              <a:t>kein </a:t>
            </a:r>
            <a:r>
              <a:rPr lang="de-DE" altLang="de-DE" dirty="0"/>
              <a:t>eigenes Kfz -  Taxirechnungen bis </a:t>
            </a:r>
            <a:r>
              <a:rPr lang="de-DE" altLang="de-DE" dirty="0" smtClean="0"/>
              <a:t>€ 153,00 pro Monat</a:t>
            </a:r>
          </a:p>
          <a:p>
            <a:r>
              <a:rPr lang="de-DE" altLang="de-DE" dirty="0" smtClean="0"/>
              <a:t>Immer </a:t>
            </a:r>
            <a:r>
              <a:rPr lang="de-DE" altLang="de-DE" dirty="0"/>
              <a:t>„großes“ Pendlerpauschale</a:t>
            </a:r>
          </a:p>
          <a:p>
            <a:endParaRPr lang="de-DE" altLang="de-DE" dirty="0"/>
          </a:p>
          <a:p>
            <a:endParaRPr lang="de-DE" altLang="de-DE" dirty="0" smtClean="0"/>
          </a:p>
          <a:p>
            <a:pPr marL="0" indent="0">
              <a:buNone/>
            </a:pPr>
            <a:endParaRPr lang="de-AT" altLang="de-DE" dirty="0"/>
          </a:p>
        </p:txBody>
      </p:sp>
      <p:pic>
        <p:nvPicPr>
          <p:cNvPr id="9" name="Picture 7" descr="behindertenparkausweis1">
            <a:hlinkClick r:id="rId3"/>
          </p:cNvPr>
          <p:cNvPicPr>
            <a:picLocks noChangeAspect="1" noChangeArrowheads="1"/>
          </p:cNvPicPr>
          <p:nvPr/>
        </p:nvPicPr>
        <p:blipFill>
          <a:blip r:embed="rId4">
            <a:lum bright="52000" contrast="-70000"/>
            <a:extLst>
              <a:ext uri="{28A0092B-C50C-407E-A947-70E740481C1C}">
                <a14:useLocalDpi xmlns:a14="http://schemas.microsoft.com/office/drawing/2010/main" val="0"/>
              </a:ext>
            </a:extLst>
          </a:blip>
          <a:srcRect/>
          <a:stretch>
            <a:fillRect/>
          </a:stretch>
        </p:blipFill>
        <p:spPr>
          <a:xfrm>
            <a:off x="686807" y="2927524"/>
            <a:ext cx="3203592" cy="25692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706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bei Behinderung</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335886"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extplatzhalter 1">
            <a:extLst>
              <a:ext uri="{FF2B5EF4-FFF2-40B4-BE49-F238E27FC236}">
                <a16:creationId xmlns:a16="http://schemas.microsoft.com/office/drawing/2014/main" id="{D429E9FA-48CF-F906-55B5-B2E1F66EE2C5}"/>
              </a:ext>
            </a:extLst>
          </p:cNvPr>
          <p:cNvSpPr txBox="1">
            <a:spLocks/>
          </p:cNvSpPr>
          <p:nvPr/>
        </p:nvSpPr>
        <p:spPr>
          <a:xfrm>
            <a:off x="4529138" y="773113"/>
            <a:ext cx="7335886"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7" name="Textplatzhalter 1">
            <a:extLst>
              <a:ext uri="{FF2B5EF4-FFF2-40B4-BE49-F238E27FC236}">
                <a16:creationId xmlns:a16="http://schemas.microsoft.com/office/drawing/2014/main" id="{D429E9FA-48CF-F906-55B5-B2E1F66EE2C5}"/>
              </a:ext>
            </a:extLst>
          </p:cNvPr>
          <p:cNvSpPr txBox="1">
            <a:spLocks/>
          </p:cNvSpPr>
          <p:nvPr/>
        </p:nvSpPr>
        <p:spPr>
          <a:xfrm>
            <a:off x="4362990" y="689495"/>
            <a:ext cx="7479902"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ct val="0"/>
              </a:spcAft>
              <a:buNone/>
            </a:pPr>
            <a:r>
              <a:rPr lang="de-AT" altLang="de-DE" b="1" dirty="0" smtClean="0"/>
              <a:t>Pflegebedarf in Stunden pro Monat ab 2016</a:t>
            </a:r>
          </a:p>
          <a:p>
            <a:pPr>
              <a:spcBef>
                <a:spcPct val="50000"/>
              </a:spcBef>
              <a:spcAft>
                <a:spcPct val="0"/>
              </a:spcAft>
            </a:pPr>
            <a:r>
              <a:rPr lang="de-AT" altLang="de-DE" dirty="0" smtClean="0"/>
              <a:t>Mehr als 65 Stunden	</a:t>
            </a:r>
            <a:r>
              <a:rPr lang="de-AT" altLang="de-DE" dirty="0"/>
              <a:t>	</a:t>
            </a:r>
            <a:r>
              <a:rPr lang="de-AT" altLang="de-DE" dirty="0" smtClean="0"/>
              <a:t>Pflegestufe 1</a:t>
            </a:r>
            <a:r>
              <a:rPr lang="de-AT" altLang="de-DE" dirty="0"/>
              <a:t>	EUR 	</a:t>
            </a:r>
            <a:r>
              <a:rPr lang="de-AT" altLang="de-DE" dirty="0" smtClean="0"/>
              <a:t>175,00</a:t>
            </a:r>
            <a:endParaRPr lang="de-AT" altLang="de-DE" dirty="0"/>
          </a:p>
          <a:p>
            <a:pPr>
              <a:spcBef>
                <a:spcPct val="50000"/>
              </a:spcBef>
              <a:spcAft>
                <a:spcPct val="0"/>
              </a:spcAft>
            </a:pPr>
            <a:r>
              <a:rPr lang="de-AT" altLang="de-DE" dirty="0"/>
              <a:t>Mehr als 95 Stunden	</a:t>
            </a:r>
            <a:r>
              <a:rPr lang="de-AT" altLang="de-DE" dirty="0" smtClean="0"/>
              <a:t>	Pflegestufe </a:t>
            </a:r>
            <a:r>
              <a:rPr lang="de-AT" altLang="de-DE" dirty="0"/>
              <a:t>2	EUR 	</a:t>
            </a:r>
            <a:r>
              <a:rPr lang="de-AT" altLang="de-DE" dirty="0" smtClean="0"/>
              <a:t>322,70</a:t>
            </a:r>
            <a:endParaRPr lang="de-AT" altLang="de-DE" dirty="0"/>
          </a:p>
          <a:p>
            <a:pPr>
              <a:spcBef>
                <a:spcPct val="50000"/>
              </a:spcBef>
              <a:spcAft>
                <a:spcPct val="0"/>
              </a:spcAft>
            </a:pPr>
            <a:r>
              <a:rPr lang="de-AT" altLang="de-DE" dirty="0"/>
              <a:t>Mehr als 120 Stunden	</a:t>
            </a:r>
            <a:r>
              <a:rPr lang="de-AT" altLang="de-DE" dirty="0" smtClean="0"/>
              <a:t>Pflegestufe </a:t>
            </a:r>
            <a:r>
              <a:rPr lang="de-AT" altLang="de-DE" dirty="0"/>
              <a:t>3	EUR 	</a:t>
            </a:r>
            <a:r>
              <a:rPr lang="de-AT" altLang="de-DE" dirty="0" smtClean="0"/>
              <a:t>502,80</a:t>
            </a:r>
            <a:endParaRPr lang="de-AT" altLang="de-DE" dirty="0"/>
          </a:p>
          <a:p>
            <a:pPr>
              <a:spcBef>
                <a:spcPct val="50000"/>
              </a:spcBef>
              <a:spcAft>
                <a:spcPct val="0"/>
              </a:spcAft>
            </a:pPr>
            <a:r>
              <a:rPr lang="de-AT" altLang="de-DE" dirty="0"/>
              <a:t>Mehr als 160 Stunden	</a:t>
            </a:r>
            <a:r>
              <a:rPr lang="de-AT" altLang="de-DE" dirty="0" smtClean="0"/>
              <a:t>Pflegestufe </a:t>
            </a:r>
            <a:r>
              <a:rPr lang="de-AT" altLang="de-DE" dirty="0"/>
              <a:t>4	EUR 	</a:t>
            </a:r>
            <a:r>
              <a:rPr lang="de-AT" altLang="de-DE" dirty="0" smtClean="0"/>
              <a:t>754,00</a:t>
            </a:r>
            <a:endParaRPr lang="de-AT" altLang="de-DE" dirty="0"/>
          </a:p>
          <a:p>
            <a:pPr>
              <a:spcBef>
                <a:spcPct val="50000"/>
              </a:spcBef>
              <a:spcAft>
                <a:spcPct val="0"/>
              </a:spcAft>
            </a:pPr>
            <a:r>
              <a:rPr lang="de-AT" altLang="de-DE" dirty="0"/>
              <a:t>&gt; 180 Std. (</a:t>
            </a:r>
            <a:r>
              <a:rPr lang="de-AT" altLang="de-DE" dirty="0" err="1"/>
              <a:t>außerg</a:t>
            </a:r>
            <a:r>
              <a:rPr lang="de-AT" altLang="de-DE" dirty="0"/>
              <a:t>. </a:t>
            </a:r>
            <a:r>
              <a:rPr lang="de-AT" altLang="de-DE" dirty="0" err="1" smtClean="0"/>
              <a:t>Aufw</a:t>
            </a:r>
            <a:r>
              <a:rPr lang="de-AT" altLang="de-DE" dirty="0" smtClean="0"/>
              <a:t>.)	Pflegestufe </a:t>
            </a:r>
            <a:r>
              <a:rPr lang="de-AT" altLang="de-DE" dirty="0"/>
              <a:t>5	EUR   </a:t>
            </a:r>
            <a:r>
              <a:rPr lang="de-AT" altLang="de-DE" dirty="0" smtClean="0"/>
              <a:t>1.024,20</a:t>
            </a:r>
            <a:endParaRPr lang="de-AT" altLang="de-DE" dirty="0"/>
          </a:p>
          <a:p>
            <a:pPr>
              <a:spcBef>
                <a:spcPct val="50000"/>
              </a:spcBef>
              <a:spcAft>
                <a:spcPct val="0"/>
              </a:spcAft>
            </a:pPr>
            <a:r>
              <a:rPr lang="de-AT" altLang="de-DE" dirty="0"/>
              <a:t>&gt; 180 Stunden (Tag/Nacht)	</a:t>
            </a:r>
            <a:r>
              <a:rPr lang="de-AT" altLang="de-DE" dirty="0" smtClean="0"/>
              <a:t>Pflegestufe </a:t>
            </a:r>
            <a:r>
              <a:rPr lang="de-AT" altLang="de-DE" dirty="0"/>
              <a:t>6	EUR   </a:t>
            </a:r>
            <a:r>
              <a:rPr lang="de-AT" altLang="de-DE" dirty="0" smtClean="0"/>
              <a:t>1.430,20</a:t>
            </a:r>
            <a:endParaRPr lang="de-AT" altLang="de-DE" dirty="0"/>
          </a:p>
          <a:p>
            <a:pPr>
              <a:spcBef>
                <a:spcPct val="50000"/>
              </a:spcBef>
              <a:spcAft>
                <a:spcPct val="0"/>
              </a:spcAft>
            </a:pPr>
            <a:r>
              <a:rPr lang="de-AT" altLang="de-DE" dirty="0"/>
              <a:t>&gt; 180 Stunden (keine </a:t>
            </a:r>
            <a:r>
              <a:rPr lang="de-AT" altLang="de-DE" dirty="0" smtClean="0"/>
              <a:t/>
            </a:r>
            <a:br>
              <a:rPr lang="de-AT" altLang="de-DE" dirty="0" smtClean="0"/>
            </a:br>
            <a:r>
              <a:rPr lang="de-AT" altLang="de-DE" dirty="0" smtClean="0"/>
              <a:t>funktionelle </a:t>
            </a:r>
            <a:r>
              <a:rPr lang="de-AT" altLang="de-DE" dirty="0"/>
              <a:t>Umsetzung der </a:t>
            </a:r>
            <a:r>
              <a:rPr lang="de-AT" altLang="de-DE" dirty="0" smtClean="0"/>
              <a:t/>
            </a:r>
            <a:br>
              <a:rPr lang="de-AT" altLang="de-DE" dirty="0" smtClean="0"/>
            </a:br>
            <a:r>
              <a:rPr lang="de-AT" altLang="de-DE" dirty="0" smtClean="0"/>
              <a:t>vier </a:t>
            </a:r>
            <a:r>
              <a:rPr lang="de-AT" altLang="de-DE" dirty="0"/>
              <a:t>Extremitäten mehr </a:t>
            </a:r>
            <a:r>
              <a:rPr lang="de-AT" altLang="de-DE" dirty="0" smtClean="0"/>
              <a:t/>
            </a:r>
            <a:br>
              <a:rPr lang="de-AT" altLang="de-DE" dirty="0" smtClean="0"/>
            </a:br>
            <a:r>
              <a:rPr lang="de-AT" altLang="de-DE" dirty="0" smtClean="0"/>
              <a:t>gegeben.)</a:t>
            </a:r>
            <a:r>
              <a:rPr lang="de-AT" altLang="de-DE" dirty="0"/>
              <a:t>	</a:t>
            </a:r>
            <a:r>
              <a:rPr lang="de-AT" altLang="de-DE" dirty="0" smtClean="0"/>
              <a:t>		Pflegestufe </a:t>
            </a:r>
            <a:r>
              <a:rPr lang="de-AT" altLang="de-DE" dirty="0"/>
              <a:t>7	EUR   </a:t>
            </a:r>
            <a:r>
              <a:rPr lang="de-AT" altLang="de-DE" dirty="0" smtClean="0"/>
              <a:t>1.875,90 </a:t>
            </a:r>
            <a:endParaRPr lang="de-AT" altLang="de-DE" dirty="0"/>
          </a:p>
          <a:p>
            <a:pPr>
              <a:spcBef>
                <a:spcPct val="50000"/>
              </a:spcBef>
              <a:spcAft>
                <a:spcPct val="0"/>
              </a:spcAft>
            </a:pPr>
            <a:r>
              <a:rPr lang="de-AT" altLang="de-DE" dirty="0">
                <a:solidFill>
                  <a:srgbClr val="E30613"/>
                </a:solidFill>
              </a:rPr>
              <a:t>Krankenhausaufenthalt: hier ruht das Pflegegeld!</a:t>
            </a:r>
          </a:p>
          <a:p>
            <a:pPr marL="0" indent="0">
              <a:buNone/>
            </a:pPr>
            <a:endParaRPr lang="de-DE" altLang="de-DE" dirty="0" smtClean="0"/>
          </a:p>
          <a:p>
            <a:pPr marL="0" indent="0">
              <a:buNone/>
            </a:pPr>
            <a:endParaRPr lang="de-AT" altLang="de-DE" dirty="0"/>
          </a:p>
        </p:txBody>
      </p:sp>
    </p:spTree>
    <p:extLst>
      <p:ext uri="{BB962C8B-B14F-4D97-AF65-F5344CB8AC3E}">
        <p14:creationId xmlns:p14="http://schemas.microsoft.com/office/powerpoint/2010/main" val="4371542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bei Behinderung</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335886"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extplatzhalter 1">
            <a:extLst>
              <a:ext uri="{FF2B5EF4-FFF2-40B4-BE49-F238E27FC236}">
                <a16:creationId xmlns:a16="http://schemas.microsoft.com/office/drawing/2014/main" id="{D429E9FA-48CF-F906-55B5-B2E1F66EE2C5}"/>
              </a:ext>
            </a:extLst>
          </p:cNvPr>
          <p:cNvSpPr txBox="1">
            <a:spLocks/>
          </p:cNvSpPr>
          <p:nvPr/>
        </p:nvSpPr>
        <p:spPr>
          <a:xfrm>
            <a:off x="4529138" y="773113"/>
            <a:ext cx="7335886"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7" name="Textplatzhalter 1">
            <a:extLst>
              <a:ext uri="{FF2B5EF4-FFF2-40B4-BE49-F238E27FC236}">
                <a16:creationId xmlns:a16="http://schemas.microsoft.com/office/drawing/2014/main" id="{D429E9FA-48CF-F906-55B5-B2E1F66EE2C5}"/>
              </a:ext>
            </a:extLst>
          </p:cNvPr>
          <p:cNvSpPr txBox="1">
            <a:spLocks/>
          </p:cNvSpPr>
          <p:nvPr/>
        </p:nvSpPr>
        <p:spPr>
          <a:xfrm>
            <a:off x="4362990" y="689495"/>
            <a:ext cx="7479902"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ct val="0"/>
              </a:spcAft>
              <a:buNone/>
            </a:pPr>
            <a:r>
              <a:rPr lang="de-DE" altLang="de-DE" b="1" dirty="0" smtClean="0"/>
              <a:t>Wichtig</a:t>
            </a:r>
            <a:endParaRPr lang="de-AT" altLang="de-DE" b="1" dirty="0"/>
          </a:p>
          <a:p>
            <a:r>
              <a:rPr lang="de-DE" altLang="de-DE" dirty="0" smtClean="0"/>
              <a:t>Ohne </a:t>
            </a:r>
            <a:r>
              <a:rPr lang="de-DE" altLang="de-DE" dirty="0"/>
              <a:t>Steuer keine Auswirkung, d.h. wenn die Pension so gering ist, dass keine Steuer abgezogen wird, haben die Ausgaben keine Auswirkung</a:t>
            </a:r>
          </a:p>
          <a:p>
            <a:endParaRPr lang="de-DE" altLang="de-DE" dirty="0" smtClean="0"/>
          </a:p>
          <a:p>
            <a:pPr marL="0" indent="0">
              <a:buNone/>
            </a:pPr>
            <a:endParaRPr lang="de-AT" altLang="de-DE" dirty="0"/>
          </a:p>
        </p:txBody>
      </p:sp>
    </p:spTree>
    <p:extLst>
      <p:ext uri="{BB962C8B-B14F-4D97-AF65-F5344CB8AC3E}">
        <p14:creationId xmlns:p14="http://schemas.microsoft.com/office/powerpoint/2010/main" val="19228361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für behinderte Kinder</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Freibeträge für Kinder mit 25 bis 49 prozentiger </a:t>
            </a:r>
            <a:r>
              <a:rPr lang="de-AT" b="1" dirty="0" smtClean="0"/>
              <a:t>Behinderung</a:t>
            </a:r>
          </a:p>
          <a:p>
            <a:r>
              <a:rPr lang="de-AT" dirty="0" smtClean="0"/>
              <a:t>Für </a:t>
            </a:r>
            <a:r>
              <a:rPr lang="de-AT" dirty="0"/>
              <a:t>die Feststellung der Behinderung eines Kindes sind dieselben Stellen wie für Erwachsene zuständig. Bei Vorliegen einer Behinderung im nachstehenden Ausmaß stehen folgende Freibeträge </a:t>
            </a:r>
            <a:r>
              <a:rPr lang="de-AT" dirty="0" smtClean="0"/>
              <a:t>zu:</a:t>
            </a:r>
          </a:p>
          <a:p>
            <a:r>
              <a:rPr lang="de-DE" b="1" dirty="0" smtClean="0"/>
              <a:t>Grad der Behinderung</a:t>
            </a:r>
            <a:r>
              <a:rPr lang="de-DE" dirty="0" smtClean="0"/>
              <a:t>	</a:t>
            </a:r>
            <a:r>
              <a:rPr lang="de-DE" b="1" dirty="0" smtClean="0"/>
              <a:t>Jahresfreibetrag</a:t>
            </a:r>
            <a:r>
              <a:rPr lang="de-DE" dirty="0" smtClean="0"/>
              <a:t/>
            </a:r>
            <a:br>
              <a:rPr lang="de-DE" dirty="0" smtClean="0"/>
            </a:br>
            <a:r>
              <a:rPr lang="de-DE" dirty="0" smtClean="0"/>
              <a:t>25 % bis 34 %		€ 124,00</a:t>
            </a:r>
            <a:br>
              <a:rPr lang="de-DE" dirty="0" smtClean="0"/>
            </a:br>
            <a:r>
              <a:rPr lang="de-DE" dirty="0" smtClean="0"/>
              <a:t>35 % bis 44 %		€ 164,00</a:t>
            </a:r>
            <a:br>
              <a:rPr lang="de-DE" dirty="0" smtClean="0"/>
            </a:br>
            <a:r>
              <a:rPr lang="de-DE" dirty="0" smtClean="0"/>
              <a:t>45 % bis 49 %		€ 401,00</a:t>
            </a:r>
          </a:p>
          <a:p>
            <a:r>
              <a:rPr lang="de-DE" altLang="de-DE" dirty="0"/>
              <a:t>Zusätzlich können ohne Kürzung durch den Selbstbehalt die pauschalen Freibeträge für eine notwendige </a:t>
            </a:r>
            <a:r>
              <a:rPr lang="de-DE" altLang="de-DE" dirty="0" err="1"/>
              <a:t>Diätverpﬂegung</a:t>
            </a:r>
            <a:r>
              <a:rPr lang="de-DE" altLang="de-DE" dirty="0"/>
              <a:t> oder die Aufwendungen für Behindertenhilfsmittel z.B. Sehhilfen, Rollstuhl, behindertengerechte Adaptierung der Wohnung) berücksichtigt werden</a:t>
            </a:r>
          </a:p>
          <a:p>
            <a:endParaRPr lang="de-AT" dirty="0" smtClean="0"/>
          </a:p>
          <a:p>
            <a:endParaRPr lang="de-AT" altLang="de-DE" dirty="0"/>
          </a:p>
          <a:p>
            <a:endParaRPr lang="de-AT" altLang="de-DE" dirty="0" smtClean="0"/>
          </a:p>
          <a:p>
            <a:endParaRPr lang="de-AT" altLang="de-DE" dirty="0"/>
          </a:p>
          <a:p>
            <a:pPr>
              <a:buNone/>
            </a:pPr>
            <a:endParaRPr lang="de-AT" altLang="de-DE"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3934487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für behinderte Kinder</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Freibeträge für Kinder ab 50 prozentiger Behinderung ohne </a:t>
            </a:r>
            <a:r>
              <a:rPr lang="de-AT" b="1" dirty="0" err="1"/>
              <a:t>Pﬂegegeldbezug</a:t>
            </a:r>
            <a:r>
              <a:rPr lang="de-AT" b="1" dirty="0"/>
              <a:t> </a:t>
            </a:r>
            <a:endParaRPr lang="de-AT" b="1" dirty="0" smtClean="0"/>
          </a:p>
          <a:p>
            <a:r>
              <a:rPr lang="de-AT" dirty="0" smtClean="0"/>
              <a:t>In </a:t>
            </a:r>
            <a:r>
              <a:rPr lang="de-AT" dirty="0"/>
              <a:t>diesem Fall steht eine erhöhte Familienbeihilfe und an Stelle der zuvor genannten Freibeträge ein monatlicher Pauschalbetrag von </a:t>
            </a:r>
            <a:r>
              <a:rPr lang="de-AT" dirty="0" smtClean="0"/>
              <a:t>€ 262,00 zu. </a:t>
            </a:r>
          </a:p>
          <a:p>
            <a:r>
              <a:rPr lang="de-AT" dirty="0" smtClean="0"/>
              <a:t>Zusätzlich </a:t>
            </a:r>
            <a:r>
              <a:rPr lang="de-AT" dirty="0"/>
              <a:t>können ohne Abzug des Selbstbehaltes die Aufwendungen für Behindertenhilfsmittel (z.B. Sehhilfen, Rollstuhl, behindertengerechte Adaptierung der Wohnung) und das Schulgeld für eine Behindertenschule oder -werkstätte geltend gemacht werden. </a:t>
            </a:r>
            <a:endParaRPr lang="de-AT" dirty="0" smtClean="0"/>
          </a:p>
          <a:p>
            <a:r>
              <a:rPr lang="de-AT" dirty="0" smtClean="0"/>
              <a:t>Die </a:t>
            </a:r>
            <a:r>
              <a:rPr lang="de-AT" dirty="0"/>
              <a:t>Kosten für </a:t>
            </a:r>
            <a:r>
              <a:rPr lang="de-AT" dirty="0" err="1"/>
              <a:t>Diätverpﬂegung</a:t>
            </a:r>
            <a:r>
              <a:rPr lang="de-AT" dirty="0"/>
              <a:t> können neben dem Freibetrag von 262 Euro nicht berücksichtigt werden. </a:t>
            </a:r>
            <a:r>
              <a:rPr lang="de-AT" dirty="0" smtClean="0"/>
              <a:t>Ab </a:t>
            </a:r>
            <a:r>
              <a:rPr lang="de-AT" dirty="0"/>
              <a:t>dem Kalenderjahr 2019 ersetzt der </a:t>
            </a:r>
            <a:r>
              <a:rPr lang="de-AT" u="sng" dirty="0">
                <a:hlinkClick r:id="rId3"/>
              </a:rPr>
              <a:t>Familienbonus Plus</a:t>
            </a:r>
            <a:r>
              <a:rPr lang="de-AT" dirty="0"/>
              <a:t> die steuerliche Abzugsfähigkeit der Kinderbetreuungskosten und den Kinderfreibetrag.</a:t>
            </a:r>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785643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für behinderte Kinder</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smtClean="0"/>
              <a:t>Freibeträge bei Bezug von Pflegegeld für das behinderte Kind</a:t>
            </a:r>
          </a:p>
          <a:p>
            <a:r>
              <a:rPr lang="de-AT" dirty="0" smtClean="0"/>
              <a:t>Der </a:t>
            </a:r>
            <a:r>
              <a:rPr lang="de-AT" dirty="0"/>
              <a:t>Freibetrag von 262 Euro monatlich ist um das erhaltene </a:t>
            </a:r>
            <a:r>
              <a:rPr lang="de-AT" dirty="0" err="1"/>
              <a:t>Pﬂegegeld</a:t>
            </a:r>
            <a:r>
              <a:rPr lang="de-AT" dirty="0"/>
              <a:t> zu kürzen. Die jährlichen Freibeträge nach dem Ausmaß der Behinderung stehen nicht zu. Übersteigt das </a:t>
            </a:r>
            <a:r>
              <a:rPr lang="de-AT" dirty="0" err="1"/>
              <a:t>Pﬂegegeld</a:t>
            </a:r>
            <a:r>
              <a:rPr lang="de-AT" dirty="0"/>
              <a:t> den Betrag von 262 Euro, steht kein Pauschalbetrag zu. </a:t>
            </a:r>
            <a:endParaRPr lang="de-AT" dirty="0" smtClean="0"/>
          </a:p>
          <a:p>
            <a:pPr marL="0" indent="0">
              <a:buNone/>
            </a:pPr>
            <a:r>
              <a:rPr lang="de-AT" dirty="0" smtClean="0"/>
              <a:t>Zusätzlich </a:t>
            </a:r>
            <a:r>
              <a:rPr lang="de-AT" dirty="0"/>
              <a:t>sind im nachgewiesenen Ausmaß unabhängig vom Bezug von </a:t>
            </a:r>
            <a:r>
              <a:rPr lang="de-AT" dirty="0" err="1"/>
              <a:t>Pﬂegegeld</a:t>
            </a:r>
            <a:r>
              <a:rPr lang="de-AT" dirty="0"/>
              <a:t> zu berücksichtigen</a:t>
            </a:r>
            <a:r>
              <a:rPr lang="de-AT" dirty="0" smtClean="0"/>
              <a:t>:</a:t>
            </a:r>
          </a:p>
          <a:p>
            <a:pPr lvl="0"/>
            <a:r>
              <a:rPr lang="de-AT" dirty="0"/>
              <a:t>nicht regelmäßig anfallende Aufwendungen für Hilfsmittel</a:t>
            </a:r>
          </a:p>
          <a:p>
            <a:pPr lvl="0"/>
            <a:r>
              <a:rPr lang="de-AT" dirty="0"/>
              <a:t>Kosten der Heilbehandlung</a:t>
            </a:r>
          </a:p>
          <a:p>
            <a:pPr lvl="0"/>
            <a:r>
              <a:rPr lang="de-AT" dirty="0"/>
              <a:t>das Entgelt für die Unterrichtserteilung in einer Sonder- oder Pflegeschule oder die Tätigkeit in einer </a:t>
            </a:r>
            <a:r>
              <a:rPr lang="de-AT" dirty="0" smtClean="0"/>
              <a:t>Behindertenwerkstätte</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741489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für behinderte Kinder</a:t>
            </a:r>
            <a:endParaRPr lang="de-DE" dirty="0"/>
          </a:p>
        </p:txBody>
      </p:sp>
      <p:pic>
        <p:nvPicPr>
          <p:cNvPr id="6" name="Grafik 5"/>
          <p:cNvPicPr>
            <a:picLocks noChangeAspect="1"/>
          </p:cNvPicPr>
          <p:nvPr/>
        </p:nvPicPr>
        <p:blipFill>
          <a:blip r:embed="rId2"/>
          <a:stretch>
            <a:fillRect/>
          </a:stretch>
        </p:blipFill>
        <p:spPr>
          <a:xfrm>
            <a:off x="4376614" y="1556791"/>
            <a:ext cx="6759946" cy="4611611"/>
          </a:xfrm>
          <a:prstGeom prst="rect">
            <a:avLst/>
          </a:prstGeom>
        </p:spPr>
      </p:pic>
      <p:sp>
        <p:nvSpPr>
          <p:cNvPr id="5"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Übersicht Freibeträge für behinderte Kinder</a:t>
            </a:r>
            <a:endParaRPr lang="de-AT" dirty="0"/>
          </a:p>
        </p:txBody>
      </p:sp>
    </p:spTree>
    <p:extLst>
      <p:ext uri="{BB962C8B-B14F-4D97-AF65-F5344CB8AC3E}">
        <p14:creationId xmlns:p14="http://schemas.microsoft.com/office/powerpoint/2010/main" val="27032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588745" cy="1089485"/>
          </a:xfrm>
          <a:prstGeom prst="rect">
            <a:avLst/>
          </a:prstGeom>
        </p:spPr>
        <p:txBody>
          <a:bodyPr/>
          <a:lstStyle/>
          <a:p>
            <a:r>
              <a:rPr lang="de-DE" dirty="0" err="1" smtClean="0"/>
              <a:t>FinanzOnline</a:t>
            </a:r>
            <a:r>
              <a:rPr lang="de-DE" dirty="0" smtClean="0"/>
              <a:t> - Termin beim Finanzamt</a:t>
            </a:r>
            <a:endParaRPr lang="de-DE" dirty="0"/>
          </a:p>
        </p:txBody>
      </p:sp>
      <p:pic>
        <p:nvPicPr>
          <p:cNvPr id="6" name="Grafik 5"/>
          <p:cNvPicPr>
            <a:picLocks noChangeAspect="1"/>
          </p:cNvPicPr>
          <p:nvPr/>
        </p:nvPicPr>
        <p:blipFill>
          <a:blip r:embed="rId2"/>
          <a:stretch>
            <a:fillRect/>
          </a:stretch>
        </p:blipFill>
        <p:spPr>
          <a:xfrm>
            <a:off x="695400" y="1556792"/>
            <a:ext cx="9926675" cy="4512125"/>
          </a:xfrm>
          <a:prstGeom prst="rect">
            <a:avLst/>
          </a:prstGeom>
        </p:spPr>
      </p:pic>
    </p:spTree>
    <p:extLst>
      <p:ext uri="{BB962C8B-B14F-4D97-AF65-F5344CB8AC3E}">
        <p14:creationId xmlns:p14="http://schemas.microsoft.com/office/powerpoint/2010/main" val="24240776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accent1"/>
                </a:solidFill>
              </a:rPr>
              <a:t>Steuererklärung </a:t>
            </a:r>
            <a:r>
              <a:rPr lang="de-DE" sz="3600" dirty="0">
                <a:solidFill>
                  <a:schemeClr val="accent1"/>
                </a:solidFill>
              </a:rPr>
              <a:t>und Fristen</a:t>
            </a:r>
            <a:r>
              <a:rPr lang="de-DE" sz="3600" dirty="0">
                <a:solidFill>
                  <a:schemeClr val="tx1"/>
                </a:solidFill>
              </a:rPr>
              <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3209576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6372721" cy="1152103"/>
          </a:xfrm>
        </p:spPr>
        <p:txBody>
          <a:bodyPr/>
          <a:lstStyle/>
          <a:p>
            <a:r>
              <a:rPr lang="de-DE" dirty="0" smtClean="0"/>
              <a:t>Welche Steuererklärung gilt für mich?</a:t>
            </a:r>
            <a:endParaRPr lang="de-DE" dirty="0"/>
          </a:p>
        </p:txBody>
      </p:sp>
      <p:grpSp>
        <p:nvGrpSpPr>
          <p:cNvPr id="16" name="Gruppieren 15"/>
          <p:cNvGrpSpPr/>
          <p:nvPr/>
        </p:nvGrpSpPr>
        <p:grpSpPr>
          <a:xfrm>
            <a:off x="1182186" y="2283718"/>
            <a:ext cx="5927548" cy="2592288"/>
            <a:chOff x="1631504" y="2564904"/>
            <a:chExt cx="5927548" cy="2592288"/>
          </a:xfrm>
        </p:grpSpPr>
        <p:cxnSp>
          <p:nvCxnSpPr>
            <p:cNvPr id="11" name="Gerader Verbinder 10"/>
            <p:cNvCxnSpPr>
              <a:stCxn id="2" idx="2"/>
            </p:cNvCxnSpPr>
            <p:nvPr/>
          </p:nvCxnSpPr>
          <p:spPr>
            <a:xfrm>
              <a:off x="3011102" y="3373884"/>
              <a:ext cx="0" cy="487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6171783" y="3373884"/>
              <a:ext cx="0" cy="487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4583832" y="3861048"/>
              <a:ext cx="0" cy="487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631504" y="2564904"/>
              <a:ext cx="2759196"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nur lohnsteuerpflichte Einkünfte</a:t>
              </a:r>
              <a:endParaRPr lang="de-AT" dirty="0">
                <a:solidFill>
                  <a:schemeClr val="tx1"/>
                </a:solidFill>
                <a:latin typeface="Arial" panose="020B0604020202020204" pitchFamily="34" charset="0"/>
                <a:cs typeface="Arial" panose="020B0604020202020204" pitchFamily="34" charset="0"/>
              </a:endParaRPr>
            </a:p>
          </p:txBody>
        </p:sp>
        <p:sp>
          <p:nvSpPr>
            <p:cNvPr id="6" name="Rechteck 5"/>
            <p:cNvSpPr/>
            <p:nvPr/>
          </p:nvSpPr>
          <p:spPr>
            <a:xfrm>
              <a:off x="4799856" y="2564904"/>
              <a:ext cx="2759196"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andere Einkünfte </a:t>
              </a:r>
              <a:br>
                <a:rPr lang="de-DE" dirty="0" smtClean="0">
                  <a:solidFill>
                    <a:schemeClr val="tx1"/>
                  </a:solidFill>
                  <a:latin typeface="Arial" panose="020B0604020202020204" pitchFamily="34" charset="0"/>
                  <a:cs typeface="Arial" panose="020B0604020202020204" pitchFamily="34" charset="0"/>
                </a:rPr>
              </a:br>
              <a:r>
                <a:rPr lang="de-DE" dirty="0" smtClean="0">
                  <a:solidFill>
                    <a:schemeClr val="tx1"/>
                  </a:solidFill>
                  <a:latin typeface="Arial" panose="020B0604020202020204" pitchFamily="34" charset="0"/>
                  <a:cs typeface="Arial" panose="020B0604020202020204" pitchFamily="34" charset="0"/>
                </a:rPr>
                <a:t>bis € 730,-</a:t>
              </a:r>
              <a:endParaRPr lang="de-AT" dirty="0">
                <a:solidFill>
                  <a:schemeClr val="tx1"/>
                </a:solidFill>
                <a:latin typeface="Arial" panose="020B0604020202020204" pitchFamily="34" charset="0"/>
                <a:cs typeface="Arial" panose="020B0604020202020204" pitchFamily="34" charset="0"/>
              </a:endParaRPr>
            </a:p>
          </p:txBody>
        </p:sp>
        <p:sp>
          <p:nvSpPr>
            <p:cNvPr id="8" name="Rechteck 7"/>
            <p:cNvSpPr/>
            <p:nvPr/>
          </p:nvSpPr>
          <p:spPr>
            <a:xfrm>
              <a:off x="2783632" y="4348212"/>
              <a:ext cx="3168000"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Arbeitnehmerveranlagung</a:t>
              </a:r>
              <a:br>
                <a:rPr lang="de-DE" dirty="0" smtClean="0">
                  <a:solidFill>
                    <a:schemeClr val="tx1"/>
                  </a:solidFill>
                  <a:latin typeface="Arial" panose="020B0604020202020204" pitchFamily="34" charset="0"/>
                  <a:cs typeface="Arial" panose="020B0604020202020204" pitchFamily="34" charset="0"/>
                </a:rPr>
              </a:br>
              <a:r>
                <a:rPr lang="de-DE" dirty="0" smtClean="0">
                  <a:solidFill>
                    <a:schemeClr val="tx1"/>
                  </a:solidFill>
                  <a:latin typeface="Arial" panose="020B0604020202020204" pitchFamily="34" charset="0"/>
                  <a:cs typeface="Arial" panose="020B0604020202020204" pitchFamily="34" charset="0"/>
                </a:rPr>
                <a:t>(Formular L1)</a:t>
              </a:r>
              <a:endParaRPr lang="de-AT" dirty="0">
                <a:solidFill>
                  <a:schemeClr val="tx1"/>
                </a:solidFill>
                <a:latin typeface="Arial" panose="020B0604020202020204" pitchFamily="34" charset="0"/>
                <a:cs typeface="Arial" panose="020B0604020202020204" pitchFamily="34" charset="0"/>
              </a:endParaRPr>
            </a:p>
          </p:txBody>
        </p:sp>
        <p:cxnSp>
          <p:nvCxnSpPr>
            <p:cNvPr id="14" name="Gerader Verbinder 13"/>
            <p:cNvCxnSpPr/>
            <p:nvPr/>
          </p:nvCxnSpPr>
          <p:spPr>
            <a:xfrm>
              <a:off x="3011102" y="3860446"/>
              <a:ext cx="31683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Gerader Verbinder 16"/>
          <p:cNvCxnSpPr>
            <a:endCxn id="9" idx="0"/>
          </p:cNvCxnSpPr>
          <p:nvPr/>
        </p:nvCxnSpPr>
        <p:spPr>
          <a:xfrm>
            <a:off x="8904488" y="3075806"/>
            <a:ext cx="0" cy="1084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7524890" y="2276872"/>
            <a:ext cx="2759196"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andere Einkünfte </a:t>
            </a:r>
            <a:br>
              <a:rPr lang="de-DE" dirty="0" smtClean="0">
                <a:solidFill>
                  <a:schemeClr val="tx1"/>
                </a:solidFill>
                <a:latin typeface="Arial" panose="020B0604020202020204" pitchFamily="34" charset="0"/>
                <a:cs typeface="Arial" panose="020B0604020202020204" pitchFamily="34" charset="0"/>
              </a:rPr>
            </a:br>
            <a:r>
              <a:rPr lang="de-DE" dirty="0" smtClean="0">
                <a:solidFill>
                  <a:schemeClr val="tx1"/>
                </a:solidFill>
                <a:latin typeface="Arial" panose="020B0604020202020204" pitchFamily="34" charset="0"/>
                <a:cs typeface="Arial" panose="020B0604020202020204" pitchFamily="34" charset="0"/>
              </a:rPr>
              <a:t>über € 730,-</a:t>
            </a:r>
            <a:endParaRPr lang="de-AT" dirty="0">
              <a:solidFill>
                <a:schemeClr val="tx1"/>
              </a:solidFill>
              <a:latin typeface="Arial" panose="020B0604020202020204" pitchFamily="34" charset="0"/>
              <a:cs typeface="Arial" panose="020B0604020202020204" pitchFamily="34" charset="0"/>
            </a:endParaRPr>
          </a:p>
        </p:txBody>
      </p:sp>
      <p:sp>
        <p:nvSpPr>
          <p:cNvPr id="9" name="Rechteck 8"/>
          <p:cNvSpPr/>
          <p:nvPr/>
        </p:nvSpPr>
        <p:spPr>
          <a:xfrm>
            <a:off x="7320488" y="4160738"/>
            <a:ext cx="3168000"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Einkommensteuererklärung</a:t>
            </a:r>
            <a:br>
              <a:rPr lang="de-DE" dirty="0" smtClean="0">
                <a:solidFill>
                  <a:schemeClr val="tx1"/>
                </a:solidFill>
                <a:latin typeface="Arial" panose="020B0604020202020204" pitchFamily="34" charset="0"/>
                <a:cs typeface="Arial" panose="020B0604020202020204" pitchFamily="34" charset="0"/>
              </a:rPr>
            </a:br>
            <a:r>
              <a:rPr lang="de-DE" dirty="0" smtClean="0">
                <a:solidFill>
                  <a:schemeClr val="tx1"/>
                </a:solidFill>
                <a:latin typeface="Arial" panose="020B0604020202020204" pitchFamily="34" charset="0"/>
                <a:cs typeface="Arial" panose="020B0604020202020204" pitchFamily="34" charset="0"/>
              </a:rPr>
              <a:t>(Formular E1)</a:t>
            </a:r>
            <a:endParaRPr lang="de-A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7935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5148585" cy="1152103"/>
          </a:xfrm>
        </p:spPr>
        <p:txBody>
          <a:bodyPr/>
          <a:lstStyle/>
          <a:p>
            <a:r>
              <a:rPr lang="de-DE" dirty="0" smtClean="0"/>
              <a:t>Fristen für die Steuererklärung</a:t>
            </a:r>
            <a:endParaRPr lang="de-DE" dirty="0"/>
          </a:p>
        </p:txBody>
      </p:sp>
      <p:grpSp>
        <p:nvGrpSpPr>
          <p:cNvPr id="20" name="Gruppieren 19"/>
          <p:cNvGrpSpPr/>
          <p:nvPr/>
        </p:nvGrpSpPr>
        <p:grpSpPr>
          <a:xfrm>
            <a:off x="1182186" y="2283718"/>
            <a:ext cx="2897590" cy="2885020"/>
            <a:chOff x="1182186" y="2283718"/>
            <a:chExt cx="2897590" cy="2885020"/>
          </a:xfrm>
        </p:grpSpPr>
        <p:cxnSp>
          <p:nvCxnSpPr>
            <p:cNvPr id="17" name="Gerader Verbinder 16"/>
            <p:cNvCxnSpPr/>
            <p:nvPr/>
          </p:nvCxnSpPr>
          <p:spPr>
            <a:xfrm>
              <a:off x="2639616" y="3105080"/>
              <a:ext cx="0" cy="10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182186" y="2283718"/>
              <a:ext cx="2897590"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freiwillige Veranlagung (ANV)</a:t>
              </a:r>
              <a:endParaRPr lang="de-AT" dirty="0">
                <a:solidFill>
                  <a:schemeClr val="tx1"/>
                </a:solidFill>
                <a:latin typeface="Arial" panose="020B0604020202020204" pitchFamily="34" charset="0"/>
                <a:cs typeface="Arial" panose="020B0604020202020204" pitchFamily="34" charset="0"/>
              </a:endParaRPr>
            </a:p>
          </p:txBody>
        </p:sp>
        <p:sp>
          <p:nvSpPr>
            <p:cNvPr id="6" name="Rechteck 5"/>
            <p:cNvSpPr/>
            <p:nvPr/>
          </p:nvSpPr>
          <p:spPr>
            <a:xfrm>
              <a:off x="1182186" y="4160738"/>
              <a:ext cx="2897590" cy="100800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innerhalb der nächsten </a:t>
              </a:r>
              <a:br>
                <a:rPr lang="de-DE" dirty="0" smtClean="0">
                  <a:solidFill>
                    <a:schemeClr val="tx1"/>
                  </a:solidFill>
                  <a:latin typeface="Arial" panose="020B0604020202020204" pitchFamily="34" charset="0"/>
                  <a:cs typeface="Arial" panose="020B0604020202020204" pitchFamily="34" charset="0"/>
                </a:rPr>
              </a:br>
              <a:r>
                <a:rPr lang="de-DE" dirty="0" smtClean="0">
                  <a:solidFill>
                    <a:schemeClr val="tx1"/>
                  </a:solidFill>
                  <a:latin typeface="Arial" panose="020B0604020202020204" pitchFamily="34" charset="0"/>
                  <a:cs typeface="Arial" panose="020B0604020202020204" pitchFamily="34" charset="0"/>
                </a:rPr>
                <a:t>5 Jahre</a:t>
              </a:r>
              <a:endParaRPr lang="de-AT" dirty="0">
                <a:solidFill>
                  <a:schemeClr val="tx1"/>
                </a:solidFill>
                <a:latin typeface="Arial" panose="020B0604020202020204" pitchFamily="34" charset="0"/>
                <a:cs typeface="Arial" panose="020B0604020202020204" pitchFamily="34" charset="0"/>
              </a:endParaRPr>
            </a:p>
          </p:txBody>
        </p:sp>
      </p:grpSp>
      <p:grpSp>
        <p:nvGrpSpPr>
          <p:cNvPr id="21" name="Gruppieren 20"/>
          <p:cNvGrpSpPr/>
          <p:nvPr/>
        </p:nvGrpSpPr>
        <p:grpSpPr>
          <a:xfrm>
            <a:off x="4583832" y="2274623"/>
            <a:ext cx="2897590" cy="2885020"/>
            <a:chOff x="1182186" y="2283718"/>
            <a:chExt cx="2897590" cy="2885020"/>
          </a:xfrm>
        </p:grpSpPr>
        <p:cxnSp>
          <p:nvCxnSpPr>
            <p:cNvPr id="22" name="Gerader Verbinder 21"/>
            <p:cNvCxnSpPr/>
            <p:nvPr/>
          </p:nvCxnSpPr>
          <p:spPr>
            <a:xfrm>
              <a:off x="2639616" y="3105080"/>
              <a:ext cx="0" cy="10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182186" y="2283718"/>
              <a:ext cx="2897590"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Pflichteinkommensteuer-</a:t>
              </a:r>
              <a:br>
                <a:rPr lang="de-DE" dirty="0" smtClean="0">
                  <a:solidFill>
                    <a:schemeClr val="tx1"/>
                  </a:solidFill>
                  <a:latin typeface="Arial" panose="020B0604020202020204" pitchFamily="34" charset="0"/>
                  <a:cs typeface="Arial" panose="020B0604020202020204" pitchFamily="34" charset="0"/>
                </a:rPr>
              </a:br>
              <a:r>
                <a:rPr lang="de-DE" dirty="0" err="1" smtClean="0">
                  <a:solidFill>
                    <a:schemeClr val="tx1"/>
                  </a:solidFill>
                  <a:latin typeface="Arial" panose="020B0604020202020204" pitchFamily="34" charset="0"/>
                  <a:cs typeface="Arial" panose="020B0604020202020204" pitchFamily="34" charset="0"/>
                </a:rPr>
                <a:t>erklärung</a:t>
              </a:r>
              <a:endParaRPr lang="de-AT" dirty="0">
                <a:solidFill>
                  <a:schemeClr val="tx1"/>
                </a:solidFill>
                <a:latin typeface="Arial" panose="020B0604020202020204" pitchFamily="34" charset="0"/>
                <a:cs typeface="Arial" panose="020B0604020202020204" pitchFamily="34" charset="0"/>
              </a:endParaRPr>
            </a:p>
          </p:txBody>
        </p:sp>
        <p:sp>
          <p:nvSpPr>
            <p:cNvPr id="24" name="Rechteck 23"/>
            <p:cNvSpPr/>
            <p:nvPr/>
          </p:nvSpPr>
          <p:spPr>
            <a:xfrm>
              <a:off x="1182186" y="4160738"/>
              <a:ext cx="2897590" cy="100800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30. April (Formular) bzw. 30. Juni (elektronisch) des Folgejahres</a:t>
              </a:r>
              <a:endParaRPr lang="de-AT" dirty="0">
                <a:solidFill>
                  <a:schemeClr val="tx1"/>
                </a:solidFill>
                <a:latin typeface="Arial" panose="020B0604020202020204" pitchFamily="34" charset="0"/>
                <a:cs typeface="Arial" panose="020B0604020202020204" pitchFamily="34" charset="0"/>
              </a:endParaRPr>
            </a:p>
          </p:txBody>
        </p:sp>
      </p:grpSp>
      <p:grpSp>
        <p:nvGrpSpPr>
          <p:cNvPr id="25" name="Gruppieren 24"/>
          <p:cNvGrpSpPr/>
          <p:nvPr/>
        </p:nvGrpSpPr>
        <p:grpSpPr>
          <a:xfrm>
            <a:off x="7968208" y="2283718"/>
            <a:ext cx="2897590" cy="2885020"/>
            <a:chOff x="1182186" y="2283718"/>
            <a:chExt cx="2897590" cy="2885020"/>
          </a:xfrm>
        </p:grpSpPr>
        <p:cxnSp>
          <p:nvCxnSpPr>
            <p:cNvPr id="26" name="Gerader Verbinder 25"/>
            <p:cNvCxnSpPr/>
            <p:nvPr/>
          </p:nvCxnSpPr>
          <p:spPr>
            <a:xfrm>
              <a:off x="2639616" y="3105080"/>
              <a:ext cx="0" cy="10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hteck 26"/>
            <p:cNvSpPr/>
            <p:nvPr/>
          </p:nvSpPr>
          <p:spPr>
            <a:xfrm>
              <a:off x="1182186" y="2283718"/>
              <a:ext cx="2897590" cy="80898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Pflichtarbeitnehmer-veranlagung</a:t>
              </a:r>
              <a:endParaRPr lang="de-AT" dirty="0">
                <a:solidFill>
                  <a:schemeClr val="tx1"/>
                </a:solidFill>
                <a:latin typeface="Arial" panose="020B0604020202020204" pitchFamily="34" charset="0"/>
                <a:cs typeface="Arial" panose="020B0604020202020204" pitchFamily="34" charset="0"/>
              </a:endParaRPr>
            </a:p>
          </p:txBody>
        </p:sp>
        <p:sp>
          <p:nvSpPr>
            <p:cNvPr id="28" name="Rechteck 27"/>
            <p:cNvSpPr/>
            <p:nvPr/>
          </p:nvSpPr>
          <p:spPr>
            <a:xfrm>
              <a:off x="1182186" y="4160738"/>
              <a:ext cx="2897590" cy="1008000"/>
            </a:xfrm>
            <a:prstGeom prst="rect">
              <a:avLst/>
            </a:prstGeom>
            <a:noFill/>
            <a:ln w="28575">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anose="020B0604020202020204" pitchFamily="34" charset="0"/>
                  <a:cs typeface="Arial" panose="020B0604020202020204" pitchFamily="34" charset="0"/>
                </a:rPr>
                <a:t>30. September des Folgejahres</a:t>
              </a:r>
              <a:endParaRPr lang="de-AT"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95336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Freiwillige ANV</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smtClean="0"/>
              <a:t>Wer kann eine ANV durchführen?</a:t>
            </a:r>
            <a:endParaRPr lang="de-AT" b="1" dirty="0" smtClean="0"/>
          </a:p>
          <a:p>
            <a:r>
              <a:rPr lang="de-AT" dirty="0" err="1" smtClean="0"/>
              <a:t>Arbeitnehmer:innen</a:t>
            </a:r>
            <a:endParaRPr lang="de-AT" dirty="0" smtClean="0"/>
          </a:p>
          <a:p>
            <a:r>
              <a:rPr lang="de-DE" dirty="0" err="1" smtClean="0"/>
              <a:t>Pensionist:innen</a:t>
            </a:r>
            <a:endParaRPr lang="de-DE" dirty="0" smtClean="0"/>
          </a:p>
          <a:p>
            <a:r>
              <a:rPr lang="de-DE" dirty="0" smtClean="0"/>
              <a:t>Kranken- oder </a:t>
            </a:r>
            <a:r>
              <a:rPr lang="de-DE" dirty="0" err="1" smtClean="0"/>
              <a:t>Rehageldbezieher:innen</a:t>
            </a:r>
            <a:endParaRPr lang="de-DE" dirty="0" smtClean="0"/>
          </a:p>
          <a:p>
            <a:r>
              <a:rPr lang="de-DE" dirty="0" smtClean="0"/>
              <a:t>Lehrlinge</a:t>
            </a:r>
          </a:p>
          <a:p>
            <a:pPr marL="0" indent="0">
              <a:buNone/>
            </a:pPr>
            <a:endParaRPr lang="de-AT" dirty="0"/>
          </a:p>
          <a:p>
            <a:pPr marL="0" indent="0">
              <a:buNone/>
            </a:pPr>
            <a:r>
              <a:rPr lang="de-AT" b="1" dirty="0" smtClean="0"/>
              <a:t>Nur sinnvoll über der Geringfügigkeitsgrenze?</a:t>
            </a:r>
          </a:p>
          <a:p>
            <a:r>
              <a:rPr lang="de-DE" dirty="0" smtClean="0"/>
              <a:t>2023: € 500,91 monatlich</a:t>
            </a:r>
          </a:p>
          <a:p>
            <a:r>
              <a:rPr lang="de-DE" dirty="0" smtClean="0"/>
              <a:t>2022: € 485,85 monatlich</a:t>
            </a:r>
            <a:endParaRPr lang="de-DE" dirty="0"/>
          </a:p>
          <a:p>
            <a:pPr marL="0" indent="0">
              <a:buNone/>
            </a:pPr>
            <a:endParaRPr lang="de-AT" dirty="0"/>
          </a:p>
        </p:txBody>
      </p:sp>
    </p:spTree>
    <p:extLst>
      <p:ext uri="{BB962C8B-B14F-4D97-AF65-F5344CB8AC3E}">
        <p14:creationId xmlns:p14="http://schemas.microsoft.com/office/powerpoint/2010/main" val="38750461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Pflichtveranlagung</a:t>
            </a:r>
            <a:br>
              <a:rPr lang="de-DE" dirty="0" smtClean="0"/>
            </a:br>
            <a:r>
              <a:rPr lang="de-DE" dirty="0" smtClean="0"/>
              <a:t>Abgabe bist 30.6.</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85336"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smtClean="0"/>
              <a:t>Wer muss eine ANV durchführen?</a:t>
            </a:r>
          </a:p>
          <a:p>
            <a:pPr marL="0" indent="0">
              <a:buNone/>
            </a:pPr>
            <a:r>
              <a:rPr lang="de-AT" dirty="0"/>
              <a:t>Das gesamte Einkommen beträgt mehr als € 12.756</a:t>
            </a:r>
            <a:r>
              <a:rPr lang="de-AT" dirty="0" smtClean="0"/>
              <a:t>,- </a:t>
            </a:r>
            <a:r>
              <a:rPr lang="de-AT" dirty="0"/>
              <a:t>(Wert 2023) und folgende Tatbestände treffen z. B. zu:</a:t>
            </a:r>
          </a:p>
          <a:p>
            <a:r>
              <a:rPr lang="de-AT" dirty="0"/>
              <a:t>Zwei oder mehrere lohnsteuerpflichtige parallele Dienstverhältnisse bzw. Pensionen</a:t>
            </a:r>
          </a:p>
          <a:p>
            <a:r>
              <a:rPr lang="de-AT" dirty="0"/>
              <a:t>Selbstständige Einkünfte über € 730,-- (z. B. MOHI, Zeitungsausträger, freie Dienstnehmer)</a:t>
            </a:r>
          </a:p>
          <a:p>
            <a:r>
              <a:rPr lang="de-AT" dirty="0"/>
              <a:t>AVAB oder AEAB, </a:t>
            </a:r>
            <a:r>
              <a:rPr lang="de-AT" dirty="0" err="1"/>
              <a:t>Pensionistenabsetzbetrag</a:t>
            </a:r>
            <a:r>
              <a:rPr lang="de-AT" dirty="0"/>
              <a:t>, Familienbonus+ und Pendlerpauschale wurden bei der Lohnverrechnung berücksichtigt, aber die Voraussetzungen haben sich während des Jahres </a:t>
            </a:r>
            <a:r>
              <a:rPr lang="de-AT" dirty="0" smtClean="0"/>
              <a:t>geändert</a:t>
            </a:r>
          </a:p>
          <a:p>
            <a:r>
              <a:rPr lang="de-DE" dirty="0" smtClean="0"/>
              <a:t>Ausländische Pensionen</a:t>
            </a:r>
          </a:p>
          <a:p>
            <a:r>
              <a:rPr lang="de-DE" dirty="0" err="1" smtClean="0"/>
              <a:t>Insolvenzentgeld</a:t>
            </a:r>
            <a:r>
              <a:rPr lang="de-DE" dirty="0" smtClean="0"/>
              <a:t>- oder Krankengeldbezug</a:t>
            </a:r>
            <a:endParaRPr lang="de-DE" dirty="0"/>
          </a:p>
          <a:p>
            <a:pPr marL="0" indent="0">
              <a:buNone/>
            </a:pPr>
            <a:endParaRPr lang="de-AT" dirty="0"/>
          </a:p>
        </p:txBody>
      </p:sp>
    </p:spTree>
    <p:extLst>
      <p:ext uri="{BB962C8B-B14F-4D97-AF65-F5344CB8AC3E}">
        <p14:creationId xmlns:p14="http://schemas.microsoft.com/office/powerpoint/2010/main" val="23433212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a:solidFill>
                  <a:schemeClr val="tx1"/>
                </a:solidFill>
              </a:rPr>
              <a:t>Allgemeine Infos </a:t>
            </a:r>
            <a:r>
              <a:rPr lang="de-DE" sz="3600" dirty="0" smtClean="0">
                <a:solidFill>
                  <a:schemeClr val="tx1"/>
                </a:solidFill>
              </a:rPr>
              <a:t>zur </a:t>
            </a:r>
            <a:r>
              <a:rPr lang="de-DE" sz="3600" dirty="0">
                <a:solidFill>
                  <a:schemeClr val="tx1"/>
                </a:solidFill>
              </a:rPr>
              <a:t>Steuer </a:t>
            </a:r>
            <a:r>
              <a:rPr lang="de-DE" sz="3600" dirty="0" smtClean="0">
                <a:solidFill>
                  <a:schemeClr val="tx1"/>
                </a:solidFill>
              </a:rPr>
              <a:t>- </a:t>
            </a:r>
            <a:r>
              <a:rPr lang="de-DE" sz="3600" dirty="0">
                <a:solidFill>
                  <a:schemeClr val="tx1"/>
                </a:solidFill>
              </a:rPr>
              <a:t>Steuertarif 2022 &amp; 2023</a:t>
            </a:r>
            <a:br>
              <a:rPr lang="de-DE" sz="3600" dirty="0">
                <a:solidFill>
                  <a:schemeClr val="tx1"/>
                </a:solidFill>
              </a:rPr>
            </a:br>
            <a:r>
              <a:rPr lang="de-DE" sz="3600" dirty="0" smtClean="0">
                <a:solidFill>
                  <a:schemeClr val="tx1"/>
                </a:solidFill>
              </a:rPr>
              <a:t>SV-Bonus (Negativsteuer) </a:t>
            </a:r>
            <a:r>
              <a:rPr lang="de-DE" sz="3600" dirty="0">
                <a:solidFill>
                  <a:schemeClr val="tx1"/>
                </a:solidFill>
              </a:rPr>
              <a:t/>
            </a:r>
            <a:br>
              <a:rPr lang="de-DE" sz="3600" dirty="0">
                <a:solidFill>
                  <a:schemeClr val="tx1"/>
                </a:solidFill>
              </a:rPr>
            </a:br>
            <a:r>
              <a:rPr lang="de-DE" sz="3600" dirty="0" smtClean="0">
                <a:solidFill>
                  <a:schemeClr val="tx1"/>
                </a:solidFill>
              </a:rPr>
              <a:t>Absetzbetrag/Freibetrag</a:t>
            </a:r>
            <a:r>
              <a:rPr lang="de-DE" sz="3600" dirty="0">
                <a:solidFill>
                  <a:schemeClr val="tx1"/>
                </a:solidFill>
              </a:rPr>
              <a:t/>
            </a:r>
            <a:br>
              <a:rPr lang="de-DE" sz="3600" dirty="0">
                <a:solidFill>
                  <a:schemeClr val="tx1"/>
                </a:solidFill>
              </a:rPr>
            </a:br>
            <a:r>
              <a:rPr lang="de-DE" sz="3600" dirty="0">
                <a:solidFill>
                  <a:schemeClr val="tx1"/>
                </a:solidFill>
              </a:rPr>
              <a:t>Steuererklärung und Fristen</a:t>
            </a:r>
            <a:br>
              <a:rPr lang="de-DE" sz="3600" dirty="0">
                <a:solidFill>
                  <a:schemeClr val="tx1"/>
                </a:solidFill>
              </a:rPr>
            </a:br>
            <a:r>
              <a:rPr lang="de-DE" sz="3600" dirty="0">
                <a:solidFill>
                  <a:schemeClr val="accent1"/>
                </a:solidFill>
              </a:rPr>
              <a:t>Antragslose Arbeitnehmerveranlagung</a:t>
            </a:r>
            <a:r>
              <a:rPr lang="de-DE" sz="3600" dirty="0">
                <a:solidFill>
                  <a:schemeClr val="tx1"/>
                </a:solidFill>
              </a:rPr>
              <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38435795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Antraglose Arbeitnehmer-veranlagung</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Es wurde bis 30. Juni des Folgejahres keine ANV eingereicht</a:t>
            </a:r>
          </a:p>
          <a:p>
            <a:r>
              <a:rPr lang="de-DE" dirty="0" smtClean="0"/>
              <a:t>Nur lohnsteuerpflichtige Einkünfte</a:t>
            </a:r>
          </a:p>
          <a:p>
            <a:r>
              <a:rPr lang="de-DE" dirty="0" smtClean="0"/>
              <a:t>Veranlagung führt zu Gutschrift</a:t>
            </a:r>
          </a:p>
          <a:p>
            <a:r>
              <a:rPr lang="de-DE" dirty="0" smtClean="0"/>
              <a:t>Keine Werbungskosten, Sonderausgaben oder außergewöhnliche Belastungen</a:t>
            </a:r>
          </a:p>
          <a:p>
            <a:r>
              <a:rPr lang="de-DE" dirty="0" smtClean="0"/>
              <a:t>Keine Beschwerde notwendig um die antragslose Arbeitnehmerveranlagung aufzuheben</a:t>
            </a:r>
          </a:p>
          <a:p>
            <a:r>
              <a:rPr lang="de-DE" dirty="0" smtClean="0"/>
              <a:t>5 Jahre Zeit um eine „händische“ Arbeitnehmerveranlagung durchzuführen</a:t>
            </a:r>
            <a:endParaRPr lang="de-AT" dirty="0"/>
          </a:p>
        </p:txBody>
      </p:sp>
    </p:spTree>
    <p:extLst>
      <p:ext uri="{BB962C8B-B14F-4D97-AF65-F5344CB8AC3E}">
        <p14:creationId xmlns:p14="http://schemas.microsoft.com/office/powerpoint/2010/main" val="31499892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a:t>Webinare</a:t>
            </a:r>
            <a:br>
              <a:rPr lang="de-DE" dirty="0"/>
            </a:b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62" y="1988840"/>
            <a:ext cx="2866073" cy="2866073"/>
          </a:xfrm>
          <a:prstGeom prst="rect">
            <a:avLst/>
          </a:prstGeom>
        </p:spPr>
      </p:pic>
      <p:sp>
        <p:nvSpPr>
          <p:cNvPr id="5"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832623"/>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smtClean="0"/>
              <a:t>Webinar </a:t>
            </a:r>
            <a:r>
              <a:rPr lang="de-DE" b="1" dirty="0"/>
              <a:t>Wohnsitz im Ausland</a:t>
            </a:r>
            <a:endParaRPr lang="de-AT" b="1" dirty="0"/>
          </a:p>
          <a:p>
            <a:r>
              <a:rPr lang="de-DE" dirty="0"/>
              <a:t>30. März 2023</a:t>
            </a:r>
          </a:p>
          <a:p>
            <a:r>
              <a:rPr lang="de-DE" dirty="0"/>
              <a:t>17:00 Uhr (30 Minuten</a:t>
            </a:r>
            <a:r>
              <a:rPr lang="de-DE" dirty="0" smtClean="0"/>
              <a:t>)</a:t>
            </a:r>
          </a:p>
          <a:p>
            <a:pPr marL="0" indent="0">
              <a:buNone/>
            </a:pPr>
            <a:endParaRPr lang="de-DE" dirty="0" smtClean="0"/>
          </a:p>
          <a:p>
            <a:pPr marL="0" indent="0">
              <a:buNone/>
            </a:pPr>
            <a:r>
              <a:rPr lang="de-DE" b="1" dirty="0"/>
              <a:t>Anmeldung über unsere Website:</a:t>
            </a:r>
          </a:p>
          <a:p>
            <a:pPr marL="0" indent="0">
              <a:buNone/>
            </a:pPr>
            <a:r>
              <a:rPr lang="de-DE" u="sng" dirty="0">
                <a:solidFill>
                  <a:srgbClr val="0F265C"/>
                </a:solidFill>
              </a:rPr>
              <a:t>ak-vorarlberg.at</a:t>
            </a:r>
          </a:p>
          <a:p>
            <a:pPr marL="0" indent="0">
              <a:buNone/>
            </a:pPr>
            <a:endParaRPr lang="de-DE" dirty="0"/>
          </a:p>
          <a:p>
            <a:pPr marL="0" indent="0">
              <a:buNone/>
            </a:pPr>
            <a:endParaRPr lang="de-DE" dirty="0"/>
          </a:p>
          <a:p>
            <a:pPr marL="0" indent="0">
              <a:buNone/>
            </a:pPr>
            <a:endParaRPr lang="de-AT" dirty="0"/>
          </a:p>
          <a:p>
            <a:pPr marL="0" indent="0">
              <a:buNone/>
            </a:pPr>
            <a:endParaRPr lang="de-AT" dirty="0"/>
          </a:p>
          <a:p>
            <a:pPr marL="0" indent="0">
              <a:buNone/>
            </a:pPr>
            <a:endParaRPr lang="de-AT" dirty="0"/>
          </a:p>
        </p:txBody>
      </p:sp>
    </p:spTree>
    <p:extLst>
      <p:ext uri="{BB962C8B-B14F-4D97-AF65-F5344CB8AC3E}">
        <p14:creationId xmlns:p14="http://schemas.microsoft.com/office/powerpoint/2010/main" val="25406286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a:t>AK Online Steuerservice</a:t>
            </a:r>
          </a:p>
        </p:txBody>
      </p:sp>
      <p:sp>
        <p:nvSpPr>
          <p:cNvPr id="5"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a:t>Arbeitnehmerveranlagung</a:t>
            </a:r>
          </a:p>
          <a:p>
            <a:pPr marL="0" indent="0">
              <a:buNone/>
            </a:pPr>
            <a:r>
              <a:rPr lang="de-AT" dirty="0"/>
              <a:t>Nutzen Sie den kostenlosen AK Online Steuerservice!</a:t>
            </a:r>
          </a:p>
          <a:p>
            <a:r>
              <a:rPr lang="de-AT" dirty="0"/>
              <a:t>Kompetent</a:t>
            </a:r>
          </a:p>
          <a:p>
            <a:r>
              <a:rPr lang="de-DE" dirty="0" err="1"/>
              <a:t>Full</a:t>
            </a:r>
            <a:r>
              <a:rPr lang="de-DE" dirty="0"/>
              <a:t>-Service</a:t>
            </a:r>
          </a:p>
          <a:p>
            <a:r>
              <a:rPr lang="de-DE" dirty="0"/>
              <a:t>Kostenlos</a:t>
            </a:r>
          </a:p>
          <a:p>
            <a:r>
              <a:rPr lang="de-DE" u="sng" dirty="0">
                <a:solidFill>
                  <a:srgbClr val="0F265C"/>
                </a:solidFill>
              </a:rPr>
              <a:t>ak-vorarlberg.at  </a:t>
            </a:r>
          </a:p>
        </p:txBody>
      </p:sp>
    </p:spTree>
    <p:extLst>
      <p:ext uri="{BB962C8B-B14F-4D97-AF65-F5344CB8AC3E}">
        <p14:creationId xmlns:p14="http://schemas.microsoft.com/office/powerpoint/2010/main" val="24600669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8FAA0-3063-5CE5-4E51-A343EA7A41B9}"/>
              </a:ext>
            </a:extLst>
          </p:cNvPr>
          <p:cNvSpPr>
            <a:spLocks noGrp="1"/>
          </p:cNvSpPr>
          <p:nvPr>
            <p:ph type="ctrTitle"/>
          </p:nvPr>
        </p:nvSpPr>
        <p:spPr>
          <a:xfrm>
            <a:off x="609284" y="414000"/>
            <a:ext cx="9120390" cy="3020966"/>
          </a:xfrm>
          <a:prstGeom prst="rect">
            <a:avLst/>
          </a:prstGeom>
        </p:spPr>
        <p:txBody>
          <a:bodyPr/>
          <a:lstStyle/>
          <a:p>
            <a:r>
              <a:rPr lang="de-DE" dirty="0"/>
              <a:t>Vielen Dank</a:t>
            </a:r>
          </a:p>
        </p:txBody>
      </p:sp>
    </p:spTree>
    <p:extLst>
      <p:ext uri="{BB962C8B-B14F-4D97-AF65-F5344CB8AC3E}">
        <p14:creationId xmlns:p14="http://schemas.microsoft.com/office/powerpoint/2010/main" val="112726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588745" cy="1089485"/>
          </a:xfrm>
          <a:prstGeom prst="rect">
            <a:avLst/>
          </a:prstGeom>
        </p:spPr>
        <p:txBody>
          <a:bodyPr/>
          <a:lstStyle/>
          <a:p>
            <a:r>
              <a:rPr lang="de-DE" dirty="0" err="1" smtClean="0"/>
              <a:t>FinanzOnline</a:t>
            </a:r>
            <a:r>
              <a:rPr lang="de-DE" dirty="0" smtClean="0"/>
              <a:t> - Termin beim Finanzamt</a:t>
            </a:r>
            <a:endParaRPr lang="de-DE" dirty="0"/>
          </a:p>
        </p:txBody>
      </p:sp>
      <p:pic>
        <p:nvPicPr>
          <p:cNvPr id="4" name="Grafik 3"/>
          <p:cNvPicPr>
            <a:picLocks noChangeAspect="1"/>
          </p:cNvPicPr>
          <p:nvPr/>
        </p:nvPicPr>
        <p:blipFill>
          <a:blip r:embed="rId2"/>
          <a:stretch>
            <a:fillRect/>
          </a:stretch>
        </p:blipFill>
        <p:spPr>
          <a:xfrm>
            <a:off x="601265" y="1556792"/>
            <a:ext cx="9774114" cy="4634207"/>
          </a:xfrm>
          <a:prstGeom prst="rect">
            <a:avLst/>
          </a:prstGeom>
        </p:spPr>
      </p:pic>
      <p:sp>
        <p:nvSpPr>
          <p:cNvPr id="5" name="Ovale Legende 4">
            <a:extLst>
              <a:ext uri="{FF2B5EF4-FFF2-40B4-BE49-F238E27FC236}">
                <a16:creationId xmlns:a16="http://schemas.microsoft.com/office/drawing/2014/main" id="{C4FD717A-B6D2-CC42-B5E6-7BEB7CA77EEB}"/>
              </a:ext>
            </a:extLst>
          </p:cNvPr>
          <p:cNvSpPr/>
          <p:nvPr/>
        </p:nvSpPr>
        <p:spPr>
          <a:xfrm>
            <a:off x="7320136" y="3717032"/>
            <a:ext cx="2207569" cy="576063"/>
          </a:xfrm>
          <a:prstGeom prst="wedgeEllipseCallout">
            <a:avLst>
              <a:gd name="adj1" fmla="val -34269"/>
              <a:gd name="adj2" fmla="val 3147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rgbClr val="E30613"/>
                </a:solidFill>
                <a:latin typeface="Arial" panose="020B0604020202020204" pitchFamily="34" charset="0"/>
                <a:cs typeface="Arial" panose="020B0604020202020204" pitchFamily="34" charset="0"/>
              </a:rPr>
              <a:t>Anklicken</a:t>
            </a:r>
            <a:endParaRPr lang="de-AT" sz="2000" dirty="0">
              <a:solidFill>
                <a:srgbClr val="E306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81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588745" cy="1089485"/>
          </a:xfrm>
          <a:prstGeom prst="rect">
            <a:avLst/>
          </a:prstGeom>
        </p:spPr>
        <p:txBody>
          <a:bodyPr/>
          <a:lstStyle/>
          <a:p>
            <a:r>
              <a:rPr lang="de-DE" dirty="0" err="1" smtClean="0"/>
              <a:t>FinanzOnline</a:t>
            </a:r>
            <a:r>
              <a:rPr lang="de-DE" dirty="0" smtClean="0"/>
              <a:t> - Termin beim Finanzamt</a:t>
            </a:r>
            <a:endParaRPr lang="de-DE" dirty="0"/>
          </a:p>
        </p:txBody>
      </p:sp>
      <p:pic>
        <p:nvPicPr>
          <p:cNvPr id="6" name="Grafik 5"/>
          <p:cNvPicPr>
            <a:picLocks noChangeAspect="1"/>
          </p:cNvPicPr>
          <p:nvPr/>
        </p:nvPicPr>
        <p:blipFill>
          <a:blip r:embed="rId2"/>
          <a:stretch>
            <a:fillRect/>
          </a:stretch>
        </p:blipFill>
        <p:spPr>
          <a:xfrm>
            <a:off x="695400" y="1515549"/>
            <a:ext cx="6727039" cy="2870444"/>
          </a:xfrm>
          <a:prstGeom prst="rect">
            <a:avLst/>
          </a:prstGeom>
        </p:spPr>
      </p:pic>
      <p:pic>
        <p:nvPicPr>
          <p:cNvPr id="7" name="Grafik 6"/>
          <p:cNvPicPr>
            <a:picLocks noChangeAspect="1"/>
          </p:cNvPicPr>
          <p:nvPr/>
        </p:nvPicPr>
        <p:blipFill>
          <a:blip r:embed="rId3"/>
          <a:stretch>
            <a:fillRect/>
          </a:stretch>
        </p:blipFill>
        <p:spPr>
          <a:xfrm>
            <a:off x="695400" y="4855943"/>
            <a:ext cx="6508180" cy="1319451"/>
          </a:xfrm>
          <a:prstGeom prst="rect">
            <a:avLst/>
          </a:prstGeom>
        </p:spPr>
      </p:pic>
    </p:spTree>
    <p:extLst>
      <p:ext uri="{BB962C8B-B14F-4D97-AF65-F5344CB8AC3E}">
        <p14:creationId xmlns:p14="http://schemas.microsoft.com/office/powerpoint/2010/main" val="91551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err="1"/>
              <a:t>FinanzOnline</a:t>
            </a:r>
            <a:r>
              <a:rPr lang="de-DE" dirty="0"/>
              <a:t> </a:t>
            </a:r>
            <a:r>
              <a:rPr lang="de-DE" dirty="0" smtClean="0"/>
              <a:t> </a:t>
            </a:r>
            <a:br>
              <a:rPr lang="de-DE" dirty="0" smtClean="0"/>
            </a:br>
            <a:r>
              <a:rPr lang="de-DE" dirty="0" smtClean="0"/>
              <a:t>Post </a:t>
            </a:r>
            <a:r>
              <a:rPr lang="de-DE" dirty="0"/>
              <a:t>vom Finanzamt</a:t>
            </a:r>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dirty="0" err="1" smtClean="0"/>
              <a:t>FinanzOnline</a:t>
            </a:r>
            <a:r>
              <a:rPr lang="de-DE" dirty="0" smtClean="0"/>
              <a:t> Zugangskennung: </a:t>
            </a:r>
            <a:br>
              <a:rPr lang="de-DE" dirty="0" smtClean="0"/>
            </a:br>
            <a:r>
              <a:rPr lang="de-DE" dirty="0" smtClean="0"/>
              <a:t>Beim Einsteigen muss der </a:t>
            </a:r>
            <a:r>
              <a:rPr lang="de-DE" dirty="0" err="1" smtClean="0"/>
              <a:t>ErstPin</a:t>
            </a:r>
            <a:r>
              <a:rPr lang="de-DE" dirty="0" smtClean="0"/>
              <a:t> EINMALIG abgeändert werden</a:t>
            </a:r>
          </a:p>
          <a:p>
            <a:r>
              <a:rPr lang="de-DE" dirty="0" smtClean="0"/>
              <a:t>Ratsam:</a:t>
            </a:r>
            <a:br>
              <a:rPr lang="de-DE" dirty="0" smtClean="0"/>
            </a:br>
            <a:r>
              <a:rPr lang="de-DE" dirty="0" smtClean="0"/>
              <a:t>Den neuen PIN unter den </a:t>
            </a:r>
            <a:r>
              <a:rPr lang="de-DE" dirty="0" err="1" smtClean="0"/>
              <a:t>ErstPIN</a:t>
            </a:r>
            <a:r>
              <a:rPr lang="de-DE" dirty="0" smtClean="0"/>
              <a:t> zu schreiben – bitte genau und korrekt aufschreiben</a:t>
            </a:r>
          </a:p>
          <a:p>
            <a:r>
              <a:rPr lang="de-DE" dirty="0" smtClean="0"/>
              <a:t>8 Zeichen: </a:t>
            </a:r>
            <a:br>
              <a:rPr lang="de-DE" dirty="0" smtClean="0"/>
            </a:br>
            <a:r>
              <a:rPr lang="de-DE" dirty="0" smtClean="0"/>
              <a:t>1 Großbuchstabe und 1 Sonderzeichen</a:t>
            </a:r>
            <a:endParaRPr lang="de-DE" dirty="0"/>
          </a:p>
        </p:txBody>
      </p:sp>
      <p:pic>
        <p:nvPicPr>
          <p:cNvPr id="5" name="Grafik 4"/>
          <p:cNvPicPr>
            <a:picLocks noChangeAspect="1"/>
          </p:cNvPicPr>
          <p:nvPr/>
        </p:nvPicPr>
        <p:blipFill>
          <a:blip r:embed="rId3"/>
          <a:stretch>
            <a:fillRect/>
          </a:stretch>
        </p:blipFill>
        <p:spPr>
          <a:xfrm>
            <a:off x="4943872" y="3645024"/>
            <a:ext cx="3509479" cy="2424072"/>
          </a:xfrm>
          <a:prstGeom prst="rect">
            <a:avLst/>
          </a:prstGeom>
        </p:spPr>
      </p:pic>
    </p:spTree>
    <p:extLst>
      <p:ext uri="{BB962C8B-B14F-4D97-AF65-F5344CB8AC3E}">
        <p14:creationId xmlns:p14="http://schemas.microsoft.com/office/powerpoint/2010/main" val="319899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accent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122032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948785" cy="1089485"/>
          </a:xfrm>
          <a:prstGeom prst="rect">
            <a:avLst/>
          </a:prstGeom>
        </p:spPr>
        <p:txBody>
          <a:bodyPr/>
          <a:lstStyle/>
          <a:p>
            <a:r>
              <a:rPr lang="de-DE" dirty="0" err="1" smtClean="0"/>
              <a:t>FinanzOnline</a:t>
            </a:r>
            <a:r>
              <a:rPr lang="de-DE" dirty="0" smtClean="0"/>
              <a:t> - Das Finanzamt im Internet</a:t>
            </a:r>
            <a:endParaRPr lang="de-DE" dirty="0"/>
          </a:p>
        </p:txBody>
      </p:sp>
      <p:pic>
        <p:nvPicPr>
          <p:cNvPr id="6" name="Bildplatzhalter 5">
            <a:extLst>
              <a:ext uri="{FF2B5EF4-FFF2-40B4-BE49-F238E27FC236}">
                <a16:creationId xmlns:a16="http://schemas.microsoft.com/office/drawing/2014/main" id="{4026A286-8095-1522-58EC-494E85E7E292}"/>
              </a:ext>
            </a:extLst>
          </p:cNvPr>
          <p:cNvPicPr>
            <a:picLocks noGrp="1" noChangeAspect="1"/>
          </p:cNvPicPr>
          <p:nvPr>
            <p:ph type="pic" sz="quarter" idx="13"/>
          </p:nvPr>
        </p:nvPicPr>
        <p:blipFill>
          <a:blip r:embed="rId2"/>
          <a:srcRect t="16580" b="16580"/>
          <a:stretch>
            <a:fillRect/>
          </a:stretch>
        </p:blipFill>
        <p:spPr/>
      </p:pic>
      <p:pic>
        <p:nvPicPr>
          <p:cNvPr id="14" name="Bildplatzhalter 13">
            <a:extLst>
              <a:ext uri="{FF2B5EF4-FFF2-40B4-BE49-F238E27FC236}">
                <a16:creationId xmlns:a16="http://schemas.microsoft.com/office/drawing/2014/main" id="{67F842F2-33AA-2D1D-FC3F-E470FFEEF0A8}"/>
              </a:ext>
            </a:extLst>
          </p:cNvPr>
          <p:cNvPicPr>
            <a:picLocks noGrp="1" noChangeAspect="1"/>
          </p:cNvPicPr>
          <p:nvPr>
            <p:ph type="pic" sz="quarter" idx="19"/>
          </p:nvPr>
        </p:nvPicPr>
        <p:blipFill>
          <a:blip r:embed="rId2"/>
          <a:srcRect t="16565" b="16565"/>
          <a:stretch>
            <a:fillRect/>
          </a:stretch>
        </p:blipFill>
        <p:spPr/>
      </p:pic>
      <p:pic>
        <p:nvPicPr>
          <p:cNvPr id="18" name="Bildplatzhalter 17">
            <a:extLst>
              <a:ext uri="{FF2B5EF4-FFF2-40B4-BE49-F238E27FC236}">
                <a16:creationId xmlns:a16="http://schemas.microsoft.com/office/drawing/2014/main" id="{F3079144-8967-6016-B2C8-F425B5C0F69F}"/>
              </a:ext>
            </a:extLst>
          </p:cNvPr>
          <p:cNvPicPr>
            <a:picLocks noGrp="1" noChangeAspect="1"/>
          </p:cNvPicPr>
          <p:nvPr>
            <p:ph type="pic" sz="quarter" idx="20"/>
          </p:nvPr>
        </p:nvPicPr>
        <p:blipFill>
          <a:blip r:embed="rId2"/>
          <a:srcRect t="16580" b="16580"/>
          <a:stretch>
            <a:fillRect/>
          </a:stretch>
        </p:blipFill>
        <p:spPr/>
      </p:pic>
      <p:pic>
        <p:nvPicPr>
          <p:cNvPr id="20" name="Bildplatzhalter 19">
            <a:extLst>
              <a:ext uri="{FF2B5EF4-FFF2-40B4-BE49-F238E27FC236}">
                <a16:creationId xmlns:a16="http://schemas.microsoft.com/office/drawing/2014/main" id="{6A364A13-D23A-19E3-C462-6090DE42EBFE}"/>
              </a:ext>
            </a:extLst>
          </p:cNvPr>
          <p:cNvPicPr>
            <a:picLocks noGrp="1" noChangeAspect="1"/>
          </p:cNvPicPr>
          <p:nvPr>
            <p:ph type="pic" sz="quarter" idx="23"/>
          </p:nvPr>
        </p:nvPicPr>
        <p:blipFill>
          <a:blip r:embed="rId2"/>
          <a:srcRect t="16565" b="16565"/>
          <a:stretch>
            <a:fillRect/>
          </a:stretch>
        </p:blipFill>
        <p:spPr/>
      </p:pic>
      <p:pic>
        <p:nvPicPr>
          <p:cNvPr id="9" name="Grafik 8"/>
          <p:cNvPicPr>
            <a:picLocks noChangeAspect="1"/>
          </p:cNvPicPr>
          <p:nvPr/>
        </p:nvPicPr>
        <p:blipFill>
          <a:blip r:embed="rId3"/>
          <a:stretch>
            <a:fillRect/>
          </a:stretch>
        </p:blipFill>
        <p:spPr>
          <a:xfrm>
            <a:off x="4183539" y="1814802"/>
            <a:ext cx="7313061" cy="4308516"/>
          </a:xfrm>
          <a:prstGeom prst="rect">
            <a:avLst/>
          </a:prstGeom>
        </p:spPr>
      </p:pic>
      <p:sp>
        <p:nvSpPr>
          <p:cNvPr id="5" name="Textfeld 4"/>
          <p:cNvSpPr txBox="1"/>
          <p:nvPr/>
        </p:nvSpPr>
        <p:spPr>
          <a:xfrm>
            <a:off x="587375" y="1814802"/>
            <a:ext cx="3558024" cy="2811026"/>
          </a:xfrm>
          <a:prstGeom prst="rect">
            <a:avLst/>
          </a:prstGeom>
          <a:noFill/>
        </p:spPr>
        <p:txBody>
          <a:bodyPr wrap="square" rtlCol="0">
            <a:spAutoFit/>
          </a:bodyPr>
          <a:lstStyle/>
          <a:p>
            <a:pPr marL="6350">
              <a:spcBef>
                <a:spcPts val="1000"/>
              </a:spcBef>
              <a:buSzPct val="100000"/>
              <a:tabLst>
                <a:tab pos="708025" algn="l"/>
                <a:tab pos="5376863" algn="l"/>
              </a:tabLst>
            </a:pPr>
            <a:r>
              <a:rPr lang="de-DE" sz="2000" dirty="0">
                <a:solidFill>
                  <a:srgbClr val="E30613"/>
                </a:solidFill>
                <a:latin typeface="Arial" panose="020B0604020202020204" pitchFamily="34" charset="0"/>
                <a:cs typeface="Arial" panose="020B0604020202020204" pitchFamily="34" charset="0"/>
              </a:rPr>
              <a:t>AK-Tipp: </a:t>
            </a:r>
            <a:r>
              <a:rPr lang="de-DE" sz="2000" dirty="0" smtClean="0">
                <a:latin typeface="Arial" panose="020B0604020202020204" pitchFamily="34" charset="0"/>
                <a:cs typeface="Arial" panose="020B0604020202020204" pitchFamily="34" charset="0"/>
              </a:rPr>
              <a:t>Postzustellung </a:t>
            </a:r>
            <a:r>
              <a:rPr lang="de-DE" sz="2000" dirty="0">
                <a:latin typeface="Arial" panose="020B0604020202020204" pitchFamily="34" charset="0"/>
                <a:cs typeface="Arial" panose="020B0604020202020204" pitchFamily="34" charset="0"/>
              </a:rPr>
              <a:t>aktivieren – Gefahr der Fristversäumnis!</a:t>
            </a:r>
          </a:p>
          <a:p>
            <a:pPr marL="6350">
              <a:spcBef>
                <a:spcPts val="1000"/>
              </a:spcBef>
              <a:buSzPct val="100000"/>
              <a:tabLst>
                <a:tab pos="708025" algn="l"/>
                <a:tab pos="5376863" algn="l"/>
              </a:tabLst>
            </a:pPr>
            <a:r>
              <a:rPr lang="de-DE" sz="2000" dirty="0">
                <a:solidFill>
                  <a:srgbClr val="E30613"/>
                </a:solidFill>
                <a:latin typeface="Arial" panose="020B0604020202020204" pitchFamily="34" charset="0"/>
                <a:cs typeface="Arial" panose="020B0604020202020204" pitchFamily="34" charset="0"/>
              </a:rPr>
              <a:t>Vorteile: </a:t>
            </a:r>
            <a:r>
              <a:rPr lang="de-DE" sz="2000" dirty="0" smtClean="0">
                <a:latin typeface="Arial" panose="020B0604020202020204" pitchFamily="34" charset="0"/>
                <a:cs typeface="Arial" panose="020B0604020202020204" pitchFamily="34" charset="0"/>
              </a:rPr>
              <a:t>Online-Anträge </a:t>
            </a:r>
            <a:r>
              <a:rPr lang="de-DE" sz="2000" dirty="0">
                <a:latin typeface="Arial" panose="020B0604020202020204" pitchFamily="34" charset="0"/>
                <a:cs typeface="Arial" panose="020B0604020202020204" pitchFamily="34" charset="0"/>
              </a:rPr>
              <a:t>– </a:t>
            </a:r>
            <a:r>
              <a:rPr lang="de-DE" sz="2000" dirty="0" smtClean="0">
                <a:latin typeface="Arial" panose="020B0604020202020204" pitchFamily="34" charset="0"/>
                <a:cs typeface="Arial" panose="020B0604020202020204" pitchFamily="34" charset="0"/>
              </a:rPr>
              <a:t>Vorberechnung</a:t>
            </a:r>
            <a:br>
              <a:rPr lang="de-DE" sz="2000" dirty="0" smtClean="0">
                <a:latin typeface="Arial" panose="020B0604020202020204" pitchFamily="34" charset="0"/>
                <a:cs typeface="Arial" panose="020B0604020202020204" pitchFamily="34" charset="0"/>
              </a:rPr>
            </a:br>
            <a:r>
              <a:rPr lang="de-DE" sz="2000" dirty="0" smtClean="0">
                <a:latin typeface="Arial" panose="020B0604020202020204" pitchFamily="34" charset="0"/>
                <a:cs typeface="Arial" panose="020B0604020202020204" pitchFamily="34" charset="0"/>
              </a:rPr>
              <a:t>rasche </a:t>
            </a:r>
            <a:r>
              <a:rPr lang="de-DE" sz="2000" dirty="0">
                <a:latin typeface="Arial" panose="020B0604020202020204" pitchFamily="34" charset="0"/>
                <a:cs typeface="Arial" panose="020B0604020202020204" pitchFamily="34" charset="0"/>
              </a:rPr>
              <a:t>Geldüberweisung</a:t>
            </a:r>
          </a:p>
          <a:p>
            <a:pPr marL="6350">
              <a:spcBef>
                <a:spcPts val="1000"/>
              </a:spcBef>
              <a:buSzPct val="100000"/>
              <a:tabLst>
                <a:tab pos="708025" algn="l"/>
                <a:tab pos="5376863" algn="l"/>
              </a:tabLst>
            </a:pPr>
            <a:r>
              <a:rPr lang="de-DE" sz="2000" dirty="0">
                <a:solidFill>
                  <a:srgbClr val="E30613"/>
                </a:solidFill>
                <a:latin typeface="Arial" panose="020B0604020202020204" pitchFamily="34" charset="0"/>
                <a:cs typeface="Arial" panose="020B0604020202020204" pitchFamily="34" charset="0"/>
              </a:rPr>
              <a:t>Achtung: </a:t>
            </a:r>
            <a:r>
              <a:rPr lang="de-DE" sz="2000" dirty="0" smtClean="0">
                <a:latin typeface="Arial" panose="020B0604020202020204" pitchFamily="34" charset="0"/>
                <a:cs typeface="Arial" panose="020B0604020202020204" pitchFamily="34" charset="0"/>
              </a:rPr>
              <a:t>Belege </a:t>
            </a:r>
            <a:r>
              <a:rPr lang="de-DE" sz="2000" dirty="0">
                <a:latin typeface="Arial" panose="020B0604020202020204" pitchFamily="34" charset="0"/>
                <a:cs typeface="Arial" panose="020B0604020202020204" pitchFamily="34" charset="0"/>
              </a:rPr>
              <a:t>7 Jahre aufbewahren!</a:t>
            </a:r>
            <a:endParaRPr lang="de-A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70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a:srcRect r="2485"/>
          <a:stretch/>
        </p:blipFill>
        <p:spPr>
          <a:xfrm>
            <a:off x="4376738" y="1771359"/>
            <a:ext cx="6975846" cy="3911238"/>
          </a:xfrm>
          <a:prstGeom prst="rect">
            <a:avLst/>
          </a:prstGeom>
        </p:spPr>
      </p:pic>
      <p:sp>
        <p:nvSpPr>
          <p:cNvPr id="15" name="Titel 2">
            <a:extLst>
              <a:ext uri="{FF2B5EF4-FFF2-40B4-BE49-F238E27FC236}">
                <a16:creationId xmlns:a16="http://schemas.microsoft.com/office/drawing/2014/main" id="{034BD944-CF6C-0623-4837-B4447B3D1495}"/>
              </a:ext>
            </a:extLst>
          </p:cNvPr>
          <p:cNvSpPr txBox="1">
            <a:spLocks/>
          </p:cNvSpPr>
          <p:nvPr/>
        </p:nvSpPr>
        <p:spPr>
          <a:xfrm>
            <a:off x="587375" y="620713"/>
            <a:ext cx="3402457" cy="2852737"/>
          </a:xfrm>
          <a:prstGeom prst="rect">
            <a:avLst/>
          </a:prstGeom>
        </p:spPr>
        <p:txBody>
          <a:bodyPr anchor="t"/>
          <a:lstStyle>
            <a:lvl1pPr algn="l" defTabSz="914400" rtl="0" eaLnBrk="1" latinLnBrk="0" hangingPunct="1">
              <a:lnSpc>
                <a:spcPct val="100000"/>
              </a:lnSpc>
              <a:spcBef>
                <a:spcPct val="0"/>
              </a:spcBef>
              <a:buNone/>
              <a:defRPr sz="2800" b="0" i="0" kern="1200">
                <a:solidFill>
                  <a:srgbClr val="E30613"/>
                </a:solidFill>
                <a:latin typeface="Arial" panose="020B0604020202020204" pitchFamily="34" charset="0"/>
                <a:ea typeface="+mj-ea"/>
                <a:cs typeface="Arial" panose="020B0604020202020204" pitchFamily="34" charset="0"/>
              </a:defRPr>
            </a:lvl1pPr>
          </a:lstStyle>
          <a:p>
            <a:r>
              <a:rPr lang="de-DE" dirty="0" err="1" smtClean="0"/>
              <a:t>FinanzOnline</a:t>
            </a:r>
            <a:r>
              <a:rPr lang="de-DE" dirty="0" smtClean="0"/>
              <a:t>  </a:t>
            </a:r>
            <a:br>
              <a:rPr lang="de-DE" dirty="0" smtClean="0"/>
            </a:br>
            <a:endParaRPr lang="de-DE" dirty="0"/>
          </a:p>
        </p:txBody>
      </p:sp>
    </p:spTree>
    <p:extLst>
      <p:ext uri="{BB962C8B-B14F-4D97-AF65-F5344CB8AC3E}">
        <p14:creationId xmlns:p14="http://schemas.microsoft.com/office/powerpoint/2010/main" val="232881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2">
            <a:extLst>
              <a:ext uri="{FF2B5EF4-FFF2-40B4-BE49-F238E27FC236}">
                <a16:creationId xmlns:a16="http://schemas.microsoft.com/office/drawing/2014/main" id="{034BD944-CF6C-0623-4837-B4447B3D1495}"/>
              </a:ext>
            </a:extLst>
          </p:cNvPr>
          <p:cNvSpPr txBox="1">
            <a:spLocks/>
          </p:cNvSpPr>
          <p:nvPr/>
        </p:nvSpPr>
        <p:spPr>
          <a:xfrm>
            <a:off x="587375" y="620713"/>
            <a:ext cx="3402457" cy="2852737"/>
          </a:xfrm>
          <a:prstGeom prst="rect">
            <a:avLst/>
          </a:prstGeom>
        </p:spPr>
        <p:txBody>
          <a:bodyPr anchor="t"/>
          <a:lstStyle>
            <a:lvl1pPr algn="l" defTabSz="914400" rtl="0" eaLnBrk="1" latinLnBrk="0" hangingPunct="1">
              <a:lnSpc>
                <a:spcPct val="100000"/>
              </a:lnSpc>
              <a:spcBef>
                <a:spcPct val="0"/>
              </a:spcBef>
              <a:buNone/>
              <a:defRPr sz="2800" b="0" i="0" kern="1200">
                <a:solidFill>
                  <a:srgbClr val="E30613"/>
                </a:solidFill>
                <a:latin typeface="Arial" panose="020B0604020202020204" pitchFamily="34" charset="0"/>
                <a:ea typeface="+mj-ea"/>
                <a:cs typeface="Arial" panose="020B0604020202020204" pitchFamily="34" charset="0"/>
              </a:defRPr>
            </a:lvl1pPr>
          </a:lstStyle>
          <a:p>
            <a:r>
              <a:rPr lang="de-DE" dirty="0" err="1" smtClean="0"/>
              <a:t>FinanzOnline</a:t>
            </a:r>
            <a:r>
              <a:rPr lang="de-DE" dirty="0" smtClean="0"/>
              <a:t>  </a:t>
            </a:r>
            <a:br>
              <a:rPr lang="de-DE" dirty="0" smtClean="0"/>
            </a:br>
            <a:endParaRPr lang="de-DE" dirty="0"/>
          </a:p>
        </p:txBody>
      </p:sp>
      <p:sp>
        <p:nvSpPr>
          <p:cNvPr id="16"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423639"/>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tabLst>
                <a:tab pos="708025" algn="l"/>
                <a:tab pos="5376863" algn="l"/>
              </a:tabLst>
            </a:pPr>
            <a:r>
              <a:rPr lang="de-DE" dirty="0" smtClean="0">
                <a:solidFill>
                  <a:srgbClr val="E30613"/>
                </a:solidFill>
              </a:rPr>
              <a:t>Tipp</a:t>
            </a:r>
            <a:r>
              <a:rPr lang="de-DE" dirty="0">
                <a:solidFill>
                  <a:srgbClr val="E30613"/>
                </a:solidFill>
              </a:rPr>
              <a:t>: </a:t>
            </a:r>
            <a:r>
              <a:rPr lang="de-DE" dirty="0" smtClean="0"/>
              <a:t>Zuerst Steuerakt/Familienbeihilfe abfragen</a:t>
            </a:r>
            <a:endParaRPr lang="de-AT" dirty="0"/>
          </a:p>
        </p:txBody>
      </p:sp>
      <p:pic>
        <p:nvPicPr>
          <p:cNvPr id="3" name="Grafik 2"/>
          <p:cNvPicPr>
            <a:picLocks noChangeAspect="1"/>
          </p:cNvPicPr>
          <p:nvPr/>
        </p:nvPicPr>
        <p:blipFill>
          <a:blip r:embed="rId3"/>
          <a:stretch>
            <a:fillRect/>
          </a:stretch>
        </p:blipFill>
        <p:spPr>
          <a:xfrm>
            <a:off x="4727848" y="1303627"/>
            <a:ext cx="6088475" cy="1997447"/>
          </a:xfrm>
          <a:prstGeom prst="rect">
            <a:avLst/>
          </a:prstGeom>
        </p:spPr>
      </p:pic>
      <p:pic>
        <p:nvPicPr>
          <p:cNvPr id="4" name="Grafik 3"/>
          <p:cNvPicPr>
            <a:picLocks noChangeAspect="1"/>
          </p:cNvPicPr>
          <p:nvPr/>
        </p:nvPicPr>
        <p:blipFill>
          <a:blip r:embed="rId4"/>
          <a:stretch>
            <a:fillRect/>
          </a:stretch>
        </p:blipFill>
        <p:spPr>
          <a:xfrm>
            <a:off x="4799856" y="3262363"/>
            <a:ext cx="1106507" cy="1813184"/>
          </a:xfrm>
          <a:prstGeom prst="rect">
            <a:avLst/>
          </a:prstGeom>
        </p:spPr>
      </p:pic>
      <p:pic>
        <p:nvPicPr>
          <p:cNvPr id="5" name="Grafik 4"/>
          <p:cNvPicPr>
            <a:picLocks noChangeAspect="1"/>
          </p:cNvPicPr>
          <p:nvPr/>
        </p:nvPicPr>
        <p:blipFill>
          <a:blip r:embed="rId5"/>
          <a:stretch>
            <a:fillRect/>
          </a:stretch>
        </p:blipFill>
        <p:spPr>
          <a:xfrm>
            <a:off x="10182676" y="3355014"/>
            <a:ext cx="665156" cy="1627881"/>
          </a:xfrm>
          <a:prstGeom prst="rect">
            <a:avLst/>
          </a:prstGeom>
        </p:spPr>
      </p:pic>
      <p:pic>
        <p:nvPicPr>
          <p:cNvPr id="6" name="Grafik 5"/>
          <p:cNvPicPr>
            <a:picLocks noChangeAspect="1"/>
          </p:cNvPicPr>
          <p:nvPr/>
        </p:nvPicPr>
        <p:blipFill>
          <a:blip r:embed="rId6"/>
          <a:stretch>
            <a:fillRect/>
          </a:stretch>
        </p:blipFill>
        <p:spPr>
          <a:xfrm>
            <a:off x="4829943" y="5517232"/>
            <a:ext cx="3335616" cy="784355"/>
          </a:xfrm>
          <a:prstGeom prst="rect">
            <a:avLst/>
          </a:prstGeom>
        </p:spPr>
      </p:pic>
      <p:sp>
        <p:nvSpPr>
          <p:cNvPr id="9" name="Ovale Legende 8">
            <a:extLst>
              <a:ext uri="{FF2B5EF4-FFF2-40B4-BE49-F238E27FC236}">
                <a16:creationId xmlns:a16="http://schemas.microsoft.com/office/drawing/2014/main" id="{2B00E7CC-26DA-184C-9EB8-91199CCFDA8C}"/>
              </a:ext>
            </a:extLst>
          </p:cNvPr>
          <p:cNvSpPr/>
          <p:nvPr/>
        </p:nvSpPr>
        <p:spPr>
          <a:xfrm>
            <a:off x="4511824" y="1279854"/>
            <a:ext cx="1222310" cy="27637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
        <p:nvSpPr>
          <p:cNvPr id="10" name="Ovale Legende 9">
            <a:extLst>
              <a:ext uri="{FF2B5EF4-FFF2-40B4-BE49-F238E27FC236}">
                <a16:creationId xmlns:a16="http://schemas.microsoft.com/office/drawing/2014/main" id="{2B00E7CC-26DA-184C-9EB8-91199CCFDA8C}"/>
              </a:ext>
            </a:extLst>
          </p:cNvPr>
          <p:cNvSpPr/>
          <p:nvPr/>
        </p:nvSpPr>
        <p:spPr>
          <a:xfrm>
            <a:off x="4741954" y="5771220"/>
            <a:ext cx="1222310" cy="27637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20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2">
            <a:extLst>
              <a:ext uri="{FF2B5EF4-FFF2-40B4-BE49-F238E27FC236}">
                <a16:creationId xmlns:a16="http://schemas.microsoft.com/office/drawing/2014/main" id="{034BD944-CF6C-0623-4837-B4447B3D1495}"/>
              </a:ext>
            </a:extLst>
          </p:cNvPr>
          <p:cNvSpPr txBox="1">
            <a:spLocks/>
          </p:cNvSpPr>
          <p:nvPr/>
        </p:nvSpPr>
        <p:spPr>
          <a:xfrm>
            <a:off x="587375" y="620713"/>
            <a:ext cx="3402457" cy="2852737"/>
          </a:xfrm>
          <a:prstGeom prst="rect">
            <a:avLst/>
          </a:prstGeom>
        </p:spPr>
        <p:txBody>
          <a:bodyPr anchor="t"/>
          <a:lstStyle>
            <a:lvl1pPr algn="l" defTabSz="914400" rtl="0" eaLnBrk="1" latinLnBrk="0" hangingPunct="1">
              <a:lnSpc>
                <a:spcPct val="100000"/>
              </a:lnSpc>
              <a:spcBef>
                <a:spcPct val="0"/>
              </a:spcBef>
              <a:buNone/>
              <a:defRPr sz="2800" b="0" i="0" kern="1200">
                <a:solidFill>
                  <a:srgbClr val="E30613"/>
                </a:solidFill>
                <a:latin typeface="Arial" panose="020B0604020202020204" pitchFamily="34" charset="0"/>
                <a:ea typeface="+mj-ea"/>
                <a:cs typeface="Arial" panose="020B0604020202020204" pitchFamily="34" charset="0"/>
              </a:defRPr>
            </a:lvl1pPr>
          </a:lstStyle>
          <a:p>
            <a:r>
              <a:rPr lang="de-DE" dirty="0" err="1" smtClean="0"/>
              <a:t>FinanzOnline</a:t>
            </a:r>
            <a:r>
              <a:rPr lang="de-DE" dirty="0" smtClean="0"/>
              <a:t>  </a:t>
            </a:r>
            <a:br>
              <a:rPr lang="de-DE" dirty="0" smtClean="0"/>
            </a:br>
            <a:endParaRPr lang="de-DE" dirty="0"/>
          </a:p>
        </p:txBody>
      </p:sp>
      <p:sp>
        <p:nvSpPr>
          <p:cNvPr id="16"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423639"/>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tabLst>
                <a:tab pos="708025" algn="l"/>
                <a:tab pos="5376863" algn="l"/>
              </a:tabLst>
            </a:pPr>
            <a:r>
              <a:rPr lang="de-DE" dirty="0">
                <a:solidFill>
                  <a:srgbClr val="E30613"/>
                </a:solidFill>
              </a:rPr>
              <a:t>ANV-Tipp: </a:t>
            </a:r>
            <a:r>
              <a:rPr lang="de-DE" dirty="0"/>
              <a:t>Assistent überspringen</a:t>
            </a:r>
            <a:endParaRPr lang="de-AT" dirty="0"/>
          </a:p>
        </p:txBody>
      </p:sp>
      <p:pic>
        <p:nvPicPr>
          <p:cNvPr id="2" name="Grafik 1"/>
          <p:cNvPicPr>
            <a:picLocks noChangeAspect="1"/>
          </p:cNvPicPr>
          <p:nvPr/>
        </p:nvPicPr>
        <p:blipFill>
          <a:blip r:embed="rId3"/>
          <a:stretch>
            <a:fillRect/>
          </a:stretch>
        </p:blipFill>
        <p:spPr>
          <a:xfrm>
            <a:off x="4700185" y="1340768"/>
            <a:ext cx="6409541" cy="4583895"/>
          </a:xfrm>
          <a:prstGeom prst="rect">
            <a:avLst/>
          </a:prstGeom>
        </p:spPr>
      </p:pic>
      <p:sp>
        <p:nvSpPr>
          <p:cNvPr id="6" name="Pfeil nach rechts 5">
            <a:extLst>
              <a:ext uri="{FF2B5EF4-FFF2-40B4-BE49-F238E27FC236}">
                <a16:creationId xmlns:a16="http://schemas.microsoft.com/office/drawing/2014/main" id="{64CD940E-E193-D040-8697-FE8BDD86A16E}"/>
              </a:ext>
            </a:extLst>
          </p:cNvPr>
          <p:cNvSpPr/>
          <p:nvPr/>
        </p:nvSpPr>
        <p:spPr>
          <a:xfrm>
            <a:off x="7824192" y="5712663"/>
            <a:ext cx="1008112" cy="31339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
        <p:nvSpPr>
          <p:cNvPr id="7" name="Ovale Legende 6">
            <a:extLst>
              <a:ext uri="{FF2B5EF4-FFF2-40B4-BE49-F238E27FC236}">
                <a16:creationId xmlns:a16="http://schemas.microsoft.com/office/drawing/2014/main" id="{2B00E7CC-26DA-184C-9EB8-91199CCFDA8C}"/>
              </a:ext>
            </a:extLst>
          </p:cNvPr>
          <p:cNvSpPr/>
          <p:nvPr/>
        </p:nvSpPr>
        <p:spPr>
          <a:xfrm>
            <a:off x="8976320" y="5731171"/>
            <a:ext cx="1222310" cy="27637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29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3992994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2">
            <a:extLst>
              <a:ext uri="{FF2B5EF4-FFF2-40B4-BE49-F238E27FC236}">
                <a16:creationId xmlns:a16="http://schemas.microsoft.com/office/drawing/2014/main" id="{034BD944-CF6C-0623-4837-B4447B3D1495}"/>
              </a:ext>
            </a:extLst>
          </p:cNvPr>
          <p:cNvSpPr txBox="1">
            <a:spLocks/>
          </p:cNvSpPr>
          <p:nvPr/>
        </p:nvSpPr>
        <p:spPr>
          <a:xfrm>
            <a:off x="587375" y="620713"/>
            <a:ext cx="3402457" cy="2852737"/>
          </a:xfrm>
          <a:prstGeom prst="rect">
            <a:avLst/>
          </a:prstGeom>
        </p:spPr>
        <p:txBody>
          <a:bodyPr anchor="t"/>
          <a:lstStyle>
            <a:lvl1pPr algn="l" defTabSz="914400" rtl="0" eaLnBrk="1" latinLnBrk="0" hangingPunct="1">
              <a:lnSpc>
                <a:spcPct val="100000"/>
              </a:lnSpc>
              <a:spcBef>
                <a:spcPct val="0"/>
              </a:spcBef>
              <a:buNone/>
              <a:defRPr sz="2800" b="0" i="0" kern="1200">
                <a:solidFill>
                  <a:srgbClr val="E30613"/>
                </a:solidFill>
                <a:latin typeface="Arial" panose="020B0604020202020204" pitchFamily="34" charset="0"/>
                <a:ea typeface="+mj-ea"/>
                <a:cs typeface="Arial" panose="020B0604020202020204" pitchFamily="34" charset="0"/>
              </a:defRPr>
            </a:lvl1pPr>
          </a:lstStyle>
          <a:p>
            <a:r>
              <a:rPr lang="de-DE" dirty="0" err="1" smtClean="0"/>
              <a:t>FinanzOnline</a:t>
            </a:r>
            <a:r>
              <a:rPr lang="de-DE" dirty="0" smtClean="0"/>
              <a:t>  </a:t>
            </a:r>
            <a:br>
              <a:rPr lang="de-DE" dirty="0" smtClean="0"/>
            </a:br>
            <a:endParaRPr lang="de-DE" dirty="0"/>
          </a:p>
        </p:txBody>
      </p:sp>
      <p:pic>
        <p:nvPicPr>
          <p:cNvPr id="3" name="Grafik 2"/>
          <p:cNvPicPr>
            <a:picLocks noChangeAspect="1"/>
          </p:cNvPicPr>
          <p:nvPr/>
        </p:nvPicPr>
        <p:blipFill>
          <a:blip r:embed="rId2"/>
          <a:stretch>
            <a:fillRect/>
          </a:stretch>
        </p:blipFill>
        <p:spPr>
          <a:xfrm>
            <a:off x="4405687" y="799066"/>
            <a:ext cx="6009491" cy="3038275"/>
          </a:xfrm>
          <a:prstGeom prst="rect">
            <a:avLst/>
          </a:prstGeom>
        </p:spPr>
      </p:pic>
      <p:pic>
        <p:nvPicPr>
          <p:cNvPr id="4" name="Grafik 3"/>
          <p:cNvPicPr>
            <a:picLocks noChangeAspect="1"/>
          </p:cNvPicPr>
          <p:nvPr/>
        </p:nvPicPr>
        <p:blipFill>
          <a:blip r:embed="rId3"/>
          <a:stretch>
            <a:fillRect/>
          </a:stretch>
        </p:blipFill>
        <p:spPr>
          <a:xfrm>
            <a:off x="4405687" y="3861048"/>
            <a:ext cx="6115628" cy="1915251"/>
          </a:xfrm>
          <a:prstGeom prst="rect">
            <a:avLst/>
          </a:prstGeom>
        </p:spPr>
      </p:pic>
      <p:sp>
        <p:nvSpPr>
          <p:cNvPr id="6" name="Pfeil nach rechts 5">
            <a:extLst>
              <a:ext uri="{FF2B5EF4-FFF2-40B4-BE49-F238E27FC236}">
                <a16:creationId xmlns:a16="http://schemas.microsoft.com/office/drawing/2014/main" id="{64CD940E-E193-D040-8697-FE8BDD86A16E}"/>
              </a:ext>
            </a:extLst>
          </p:cNvPr>
          <p:cNvSpPr/>
          <p:nvPr/>
        </p:nvSpPr>
        <p:spPr>
          <a:xfrm>
            <a:off x="5053759" y="5469612"/>
            <a:ext cx="1008112" cy="31339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
        <p:nvSpPr>
          <p:cNvPr id="7" name="Ovale Legende 6">
            <a:extLst>
              <a:ext uri="{FF2B5EF4-FFF2-40B4-BE49-F238E27FC236}">
                <a16:creationId xmlns:a16="http://schemas.microsoft.com/office/drawing/2014/main" id="{2B00E7CC-26DA-184C-9EB8-91199CCFDA8C}"/>
              </a:ext>
            </a:extLst>
          </p:cNvPr>
          <p:cNvSpPr/>
          <p:nvPr/>
        </p:nvSpPr>
        <p:spPr>
          <a:xfrm>
            <a:off x="6096000" y="5499921"/>
            <a:ext cx="1222310" cy="27637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02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2">
            <a:extLst>
              <a:ext uri="{FF2B5EF4-FFF2-40B4-BE49-F238E27FC236}">
                <a16:creationId xmlns:a16="http://schemas.microsoft.com/office/drawing/2014/main" id="{034BD944-CF6C-0623-4837-B4447B3D1495}"/>
              </a:ext>
            </a:extLst>
          </p:cNvPr>
          <p:cNvSpPr txBox="1">
            <a:spLocks/>
          </p:cNvSpPr>
          <p:nvPr/>
        </p:nvSpPr>
        <p:spPr>
          <a:xfrm>
            <a:off x="587375" y="620713"/>
            <a:ext cx="3402457" cy="2852737"/>
          </a:xfrm>
          <a:prstGeom prst="rect">
            <a:avLst/>
          </a:prstGeom>
        </p:spPr>
        <p:txBody>
          <a:bodyPr anchor="t"/>
          <a:lstStyle>
            <a:lvl1pPr algn="l" defTabSz="914400" rtl="0" eaLnBrk="1" latinLnBrk="0" hangingPunct="1">
              <a:lnSpc>
                <a:spcPct val="100000"/>
              </a:lnSpc>
              <a:spcBef>
                <a:spcPct val="0"/>
              </a:spcBef>
              <a:buNone/>
              <a:defRPr sz="2800" b="0" i="0" kern="1200">
                <a:solidFill>
                  <a:srgbClr val="E30613"/>
                </a:solidFill>
                <a:latin typeface="Arial" panose="020B0604020202020204" pitchFamily="34" charset="0"/>
                <a:ea typeface="+mj-ea"/>
                <a:cs typeface="Arial" panose="020B0604020202020204" pitchFamily="34" charset="0"/>
              </a:defRPr>
            </a:lvl1pPr>
          </a:lstStyle>
          <a:p>
            <a:r>
              <a:rPr lang="de-DE" dirty="0" err="1" smtClean="0"/>
              <a:t>FinanzOnline</a:t>
            </a:r>
            <a:r>
              <a:rPr lang="de-DE" dirty="0" smtClean="0"/>
              <a:t>  </a:t>
            </a:r>
            <a:br>
              <a:rPr lang="de-DE" dirty="0" smtClean="0"/>
            </a:br>
            <a:endParaRPr lang="de-DE" dirty="0"/>
          </a:p>
        </p:txBody>
      </p:sp>
      <p:sp>
        <p:nvSpPr>
          <p:cNvPr id="16" name="Textplatzhalter 1">
            <a:extLst>
              <a:ext uri="{FF2B5EF4-FFF2-40B4-BE49-F238E27FC236}">
                <a16:creationId xmlns:a16="http://schemas.microsoft.com/office/drawing/2014/main" id="{D429E9FA-48CF-F906-55B5-B2E1F66EE2C5}"/>
              </a:ext>
            </a:extLst>
          </p:cNvPr>
          <p:cNvSpPr txBox="1">
            <a:spLocks/>
          </p:cNvSpPr>
          <p:nvPr/>
        </p:nvSpPr>
        <p:spPr>
          <a:xfrm>
            <a:off x="119336" y="3427116"/>
            <a:ext cx="7056437" cy="423639"/>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tabLst>
                <a:tab pos="708025" algn="l"/>
                <a:tab pos="5376863" algn="l"/>
              </a:tabLst>
            </a:pPr>
            <a:endParaRPr lang="de-AT" dirty="0"/>
          </a:p>
        </p:txBody>
      </p:sp>
      <p:pic>
        <p:nvPicPr>
          <p:cNvPr id="5" name="Grafik 4"/>
          <p:cNvPicPr>
            <a:picLocks noChangeAspect="1"/>
          </p:cNvPicPr>
          <p:nvPr/>
        </p:nvPicPr>
        <p:blipFill>
          <a:blip r:embed="rId3"/>
          <a:stretch>
            <a:fillRect/>
          </a:stretch>
        </p:blipFill>
        <p:spPr>
          <a:xfrm>
            <a:off x="4151784" y="1196752"/>
            <a:ext cx="6568594" cy="4216803"/>
          </a:xfrm>
          <a:prstGeom prst="rect">
            <a:avLst/>
          </a:prstGeom>
        </p:spPr>
      </p:pic>
      <p:pic>
        <p:nvPicPr>
          <p:cNvPr id="9" name="Grafik 8"/>
          <p:cNvPicPr>
            <a:picLocks noChangeAspect="1"/>
          </p:cNvPicPr>
          <p:nvPr/>
        </p:nvPicPr>
        <p:blipFill>
          <a:blip r:embed="rId4"/>
          <a:stretch>
            <a:fillRect/>
          </a:stretch>
        </p:blipFill>
        <p:spPr>
          <a:xfrm>
            <a:off x="4295799" y="5579041"/>
            <a:ext cx="6624737" cy="684921"/>
          </a:xfrm>
          <a:prstGeom prst="rect">
            <a:avLst/>
          </a:prstGeom>
        </p:spPr>
      </p:pic>
      <p:sp>
        <p:nvSpPr>
          <p:cNvPr id="6"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tabLst>
                <a:tab pos="708025" algn="l"/>
                <a:tab pos="5376863" algn="l"/>
              </a:tabLst>
            </a:pPr>
            <a:r>
              <a:rPr lang="de-DE" dirty="0"/>
              <a:t>Ohne Assistent – alle Möglichkeiten sichtbar!</a:t>
            </a:r>
            <a:endParaRPr lang="de-AT" dirty="0"/>
          </a:p>
        </p:txBody>
      </p:sp>
    </p:spTree>
    <p:extLst>
      <p:ext uri="{BB962C8B-B14F-4D97-AF65-F5344CB8AC3E}">
        <p14:creationId xmlns:p14="http://schemas.microsoft.com/office/powerpoint/2010/main" val="198492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accent1"/>
                </a:solidFill>
              </a:rPr>
              <a:t>Absetzbetrag/Freibetrag</a:t>
            </a:r>
            <a:r>
              <a:rPr lang="de-DE" sz="3600" dirty="0" smtClean="0">
                <a:solidFill>
                  <a:schemeClr val="tx1"/>
                </a:solidFill>
              </a:rPr>
              <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52919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Absetzbetrag – Freibetrag – Unterschied?</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b="1" dirty="0" smtClean="0"/>
              <a:t>Freibetrag/Absetzbetrag</a:t>
            </a:r>
            <a:r>
              <a:rPr lang="de-DE" dirty="0" smtClean="0"/>
              <a:t>?</a:t>
            </a:r>
            <a:br>
              <a:rPr lang="de-DE" dirty="0" smtClean="0"/>
            </a:br>
            <a:r>
              <a:rPr lang="de-DE" dirty="0" smtClean="0"/>
              <a:t>Freibetrag: vermindert die Bemessungsgrundlage</a:t>
            </a:r>
            <a:br>
              <a:rPr lang="de-DE" dirty="0" smtClean="0"/>
            </a:br>
            <a:r>
              <a:rPr lang="de-DE" dirty="0" smtClean="0"/>
              <a:t>Absetzbetrag: wird direkt von der Steuer abgezogen</a:t>
            </a:r>
          </a:p>
          <a:p>
            <a:r>
              <a:rPr lang="de-DE" b="1" dirty="0" smtClean="0"/>
              <a:t>Welche Absetzbeträge gibt es </a:t>
            </a:r>
            <a:r>
              <a:rPr lang="de-DE" dirty="0" smtClean="0"/>
              <a:t>(für persönliche Verhältnisse)?</a:t>
            </a:r>
            <a:br>
              <a:rPr lang="de-DE" dirty="0" smtClean="0"/>
            </a:br>
            <a:r>
              <a:rPr lang="de-DE" dirty="0" smtClean="0"/>
              <a:t>Verkehrsabsetzbetrag (AN-Absetzbetrag integriert seit 2016), Pendlereuro; Unterhaltsabsetzbetrag, AEAB, AVAB, Familienbonus +; Teuerungsabsetzbetrag</a:t>
            </a:r>
          </a:p>
          <a:p>
            <a:r>
              <a:rPr lang="de-DE" b="1" dirty="0" smtClean="0"/>
              <a:t>Welche Freibeträge gibt es</a:t>
            </a:r>
            <a:r>
              <a:rPr lang="de-DE" dirty="0" smtClean="0"/>
              <a:t>? </a:t>
            </a:r>
            <a:br>
              <a:rPr lang="de-DE" dirty="0" smtClean="0"/>
            </a:br>
            <a:r>
              <a:rPr lang="de-DE" dirty="0" smtClean="0"/>
              <a:t>Werbungskosten (</a:t>
            </a:r>
            <a:r>
              <a:rPr lang="de-DE" dirty="0" err="1" smtClean="0"/>
              <a:t>zB</a:t>
            </a:r>
            <a:r>
              <a:rPr lang="de-DE" dirty="0" smtClean="0"/>
              <a:t> Pendlerpauschale, Ausbildungskosten), Sonderausgaben; außergewöhnliche Belastungen (</a:t>
            </a:r>
            <a:r>
              <a:rPr lang="de-DE" dirty="0" err="1" smtClean="0"/>
              <a:t>zB</a:t>
            </a:r>
            <a:r>
              <a:rPr lang="de-DE" dirty="0" smtClean="0"/>
              <a:t> Kinderbetreuung bis 2018, Krankheitskosten)</a:t>
            </a:r>
          </a:p>
        </p:txBody>
      </p:sp>
    </p:spTree>
    <p:extLst>
      <p:ext uri="{BB962C8B-B14F-4D97-AF65-F5344CB8AC3E}">
        <p14:creationId xmlns:p14="http://schemas.microsoft.com/office/powerpoint/2010/main" val="1457534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Teuerungs-absetzbetrag ANV 2022</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6071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dirty="0" err="1" smtClean="0"/>
              <a:t>Arbeitnehmer:innen</a:t>
            </a:r>
            <a:r>
              <a:rPr lang="de-DE" dirty="0" smtClean="0"/>
              <a:t> mit geringem Einkommen erhalten einmalig für 2022 zusätzlich zum Zuschlag zum Verkehrsabsetzbetrag noch einen Teuerungsabsetzbetrag über die ANV</a:t>
            </a:r>
          </a:p>
          <a:p>
            <a:r>
              <a:rPr lang="de-DE" dirty="0" smtClean="0"/>
              <a:t>Dieser beträgt € 500,- bis zu einem Einkommen von € 18.200,-. Darüber hinaus wird er bis zu einem Einkommen von € 24.500,- gleichmäßig auf Null verringert</a:t>
            </a:r>
          </a:p>
          <a:p>
            <a:pPr marL="0" indent="0">
              <a:buNone/>
            </a:pPr>
            <a:endParaRPr lang="de-DE" dirty="0"/>
          </a:p>
          <a:p>
            <a:pPr marL="0" indent="0">
              <a:buNone/>
            </a:pPr>
            <a:endParaRPr lang="de-DE" dirty="0" smtClean="0"/>
          </a:p>
        </p:txBody>
      </p:sp>
    </p:spTree>
    <p:extLst>
      <p:ext uri="{BB962C8B-B14F-4D97-AF65-F5344CB8AC3E}">
        <p14:creationId xmlns:p14="http://schemas.microsoft.com/office/powerpoint/2010/main" val="111923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Teuerungs-absetzbetrag ANV 2022</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dirty="0"/>
              <a:t>Für </a:t>
            </a:r>
            <a:r>
              <a:rPr lang="de-DE" dirty="0" err="1"/>
              <a:t>Pensionist:innen</a:t>
            </a:r>
            <a:r>
              <a:rPr lang="de-DE" dirty="0"/>
              <a:t>, die 2022 keine außerordentliche Einmalzahlung bei der Pensionsauszahlung erhalten steht bis zu Pensionsbezügen von € 20.500,- ebenfalls ein Teuerungsabsetzbetrag von € 500,- zu</a:t>
            </a:r>
            <a:r>
              <a:rPr lang="de-DE" dirty="0" smtClean="0"/>
              <a:t>.</a:t>
            </a:r>
          </a:p>
          <a:p>
            <a:r>
              <a:rPr lang="de-DE" dirty="0" smtClean="0"/>
              <a:t>Bei höheren Pensionsbezügen verringert sich der Teuerungsabsetzbetrag für </a:t>
            </a:r>
            <a:r>
              <a:rPr lang="de-DE" dirty="0" err="1" smtClean="0"/>
              <a:t>Pensionist:innen</a:t>
            </a:r>
            <a:r>
              <a:rPr lang="de-DE" dirty="0" smtClean="0"/>
              <a:t> bis zu Bezügen von € 25.500,- gleichmäßig auf Null</a:t>
            </a:r>
          </a:p>
          <a:p>
            <a:pPr marL="0" indent="0">
              <a:buNone/>
            </a:pPr>
            <a:endParaRPr lang="de-DE" dirty="0" smtClean="0"/>
          </a:p>
          <a:p>
            <a:pPr marL="0" indent="0">
              <a:buNone/>
            </a:pPr>
            <a:endParaRPr lang="de-DE" dirty="0" smtClean="0"/>
          </a:p>
          <a:p>
            <a:r>
              <a:rPr lang="de-DE" dirty="0" smtClean="0"/>
              <a:t>Der Zuschlag zum Verkehrsabsetzbetrag und der Teuerungsabsetzbetrag müssen nicht gesondert beantragt werden, sondern werden automatisch berücksichtigt</a:t>
            </a:r>
          </a:p>
        </p:txBody>
      </p:sp>
    </p:spTree>
    <p:extLst>
      <p:ext uri="{BB962C8B-B14F-4D97-AF65-F5344CB8AC3E}">
        <p14:creationId xmlns:p14="http://schemas.microsoft.com/office/powerpoint/2010/main" val="170343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accent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861061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29E9FA-48CF-F906-55B5-B2E1F66EE2C5}"/>
              </a:ext>
            </a:extLst>
          </p:cNvPr>
          <p:cNvSpPr>
            <a:spLocks noGrp="1"/>
          </p:cNvSpPr>
          <p:nvPr>
            <p:ph type="body" idx="1"/>
          </p:nvPr>
        </p:nvSpPr>
        <p:spPr/>
        <p:txBody>
          <a:bodyPr/>
          <a:lstStyle/>
          <a:p>
            <a:pPr marL="0" indent="0">
              <a:spcBef>
                <a:spcPts val="0"/>
              </a:spcBef>
              <a:buNone/>
            </a:pPr>
            <a:r>
              <a:rPr lang="de-AT" dirty="0"/>
              <a:t>Werbungskosten sind sämtliche Aufwendungen, die aufgrund der beruflichen Tätigkeit beziehungsweise zum Erwerb einer Tätigkeit anfallen. Ein Werbungskosten-Pauschale in Höhe von € 132,00 jährlich wird automatisch bei der Lohn- oder Gehaltsverrechnung berücksichtigt. </a:t>
            </a:r>
          </a:p>
          <a:p>
            <a:pPr marL="0" indent="0">
              <a:spcBef>
                <a:spcPts val="0"/>
              </a:spcBef>
              <a:buNone/>
            </a:pPr>
            <a:r>
              <a:rPr lang="de-AT" dirty="0"/>
              <a:t/>
            </a:r>
            <a:br>
              <a:rPr lang="de-AT" dirty="0"/>
            </a:br>
            <a:r>
              <a:rPr lang="de-AT" dirty="0"/>
              <a:t>Wenn Sie also Werbungskosten abschreiben wollen, müssen Ihre Aufwendungen diesen Betrag übersteigen. Es gibt aber auch Ausnahmen, die voll absetzbar sind.</a:t>
            </a:r>
            <a:r>
              <a:rPr lang="de-AT" sz="3600" dirty="0"/>
              <a:t/>
            </a:r>
            <a:br>
              <a:rPr lang="de-AT" sz="3600" dirty="0"/>
            </a:br>
            <a:endParaRPr lang="de-DE" dirty="0">
              <a:solidFill>
                <a:srgbClr val="0F265C"/>
              </a:solidFill>
            </a:endParaRPr>
          </a:p>
        </p:txBody>
      </p:sp>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a:t>Werbungskosten</a:t>
            </a:r>
          </a:p>
        </p:txBody>
      </p:sp>
    </p:spTree>
    <p:extLst>
      <p:ext uri="{BB962C8B-B14F-4D97-AF65-F5344CB8AC3E}">
        <p14:creationId xmlns:p14="http://schemas.microsoft.com/office/powerpoint/2010/main" val="209570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5375920" y="404664"/>
            <a:ext cx="4429743" cy="6382641"/>
          </a:xfrm>
          <a:prstGeom prst="rect">
            <a:avLst/>
          </a:prstGeom>
        </p:spPr>
      </p:pic>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DE" dirty="0"/>
              <a:t>Werbungskosten</a:t>
            </a:r>
          </a:p>
        </p:txBody>
      </p:sp>
    </p:spTree>
    <p:extLst>
      <p:ext uri="{BB962C8B-B14F-4D97-AF65-F5344CB8AC3E}">
        <p14:creationId xmlns:p14="http://schemas.microsoft.com/office/powerpoint/2010/main" val="30799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Ohne Anrechnung auf das WK-Pauschale:</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dirty="0"/>
              <a:t>Pendlerpauschale/Pendlereuro 	KZ 718/KZ 916</a:t>
            </a:r>
          </a:p>
          <a:p>
            <a:endParaRPr lang="de-DE" dirty="0"/>
          </a:p>
          <a:p>
            <a:endParaRPr lang="de-DE" dirty="0"/>
          </a:p>
          <a:p>
            <a:pPr marL="0" indent="0">
              <a:buNone/>
            </a:pPr>
            <a:endParaRPr lang="de-DE" dirty="0"/>
          </a:p>
          <a:p>
            <a:r>
              <a:rPr lang="de-DE" dirty="0"/>
              <a:t>Mitgliedsbeitrag 			KZ 717</a:t>
            </a:r>
          </a:p>
          <a:p>
            <a:r>
              <a:rPr lang="de-DE" dirty="0"/>
              <a:t>Homeoffice 				KZ 158</a:t>
            </a:r>
          </a:p>
          <a:p>
            <a:r>
              <a:rPr lang="de-DE" dirty="0"/>
              <a:t>Pflichtbeitrag SV 			KZ 274</a:t>
            </a:r>
          </a:p>
        </p:txBody>
      </p:sp>
    </p:spTree>
    <p:extLst>
      <p:ext uri="{BB962C8B-B14F-4D97-AF65-F5344CB8AC3E}">
        <p14:creationId xmlns:p14="http://schemas.microsoft.com/office/powerpoint/2010/main" val="227887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rgbClr val="FF0000"/>
                </a:solidFill>
              </a:rPr>
              <a:t>Formulare zur </a:t>
            </a:r>
            <a:r>
              <a:rPr lang="de-DE" sz="3600" dirty="0" smtClean="0">
                <a:solidFill>
                  <a:srgbClr val="FF0000"/>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629958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Werbungskosten (nur Auswirkung </a:t>
            </a:r>
            <a:br>
              <a:rPr lang="de-AT" dirty="0"/>
            </a:br>
            <a:r>
              <a:rPr lang="de-AT" dirty="0"/>
              <a:t>&gt; € 132,00):</a:t>
            </a:r>
            <a:br>
              <a:rPr lang="de-AT" dirty="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056437"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Digitale Arbeitsmittel 			KZ 169</a:t>
            </a:r>
          </a:p>
          <a:p>
            <a:r>
              <a:rPr lang="de-AT" dirty="0"/>
              <a:t>andere Arbeitsmittel 			KZ 719</a:t>
            </a:r>
          </a:p>
          <a:p>
            <a:r>
              <a:rPr lang="de-AT" dirty="0"/>
              <a:t>Fachliteratur				KZ 720</a:t>
            </a:r>
          </a:p>
          <a:p>
            <a:r>
              <a:rPr lang="de-AT" dirty="0"/>
              <a:t>berufliche Reisekosten 		KZ 721</a:t>
            </a:r>
          </a:p>
          <a:p>
            <a:r>
              <a:rPr lang="de-AT" dirty="0"/>
              <a:t>Fortbildung/Weiterbildung		KZ 722</a:t>
            </a:r>
          </a:p>
          <a:p>
            <a:r>
              <a:rPr lang="de-AT" dirty="0"/>
              <a:t>Familienheimfahrten/doppelte </a:t>
            </a:r>
            <a:br>
              <a:rPr lang="de-AT" dirty="0"/>
            </a:br>
            <a:r>
              <a:rPr lang="de-AT" dirty="0"/>
              <a:t>Haushaltsführung 			KZ 300/KZ 723</a:t>
            </a:r>
          </a:p>
          <a:p>
            <a:r>
              <a:rPr lang="de-AT" dirty="0"/>
              <a:t>Arbeitszimmer 			KZ 159</a:t>
            </a:r>
          </a:p>
          <a:p>
            <a:r>
              <a:rPr lang="de-AT" dirty="0"/>
              <a:t>Sonstige Werbungskosten 		KZ 724</a:t>
            </a:r>
            <a:br>
              <a:rPr lang="de-AT" dirty="0"/>
            </a:br>
            <a:r>
              <a:rPr lang="de-AT" dirty="0"/>
              <a:t/>
            </a:r>
            <a:br>
              <a:rPr lang="de-AT" dirty="0"/>
            </a:br>
            <a:endParaRPr lang="de-DE" dirty="0"/>
          </a:p>
        </p:txBody>
      </p:sp>
    </p:spTree>
    <p:extLst>
      <p:ext uri="{BB962C8B-B14F-4D97-AF65-F5344CB8AC3E}">
        <p14:creationId xmlns:p14="http://schemas.microsoft.com/office/powerpoint/2010/main" val="247066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Pendlerpauschale</a:t>
            </a:r>
            <a:br>
              <a:rPr lang="de-AT" dirty="0" smtClean="0"/>
            </a:br>
            <a:r>
              <a:rPr lang="de-AT" dirty="0" smtClean="0"/>
              <a:t>KZ 718</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Grundsätzlich sind die </a:t>
            </a:r>
            <a:r>
              <a:rPr lang="de-AT" b="1" dirty="0"/>
              <a:t>Fahrtkosten</a:t>
            </a:r>
            <a:r>
              <a:rPr lang="de-AT" dirty="0"/>
              <a:t> für den Arbeitsweg mit dem Verkehrsabsetzbetrag von 400 Euro abgegolten (wird mit der Lohnabrechnung automatisch berücksichtigt)</a:t>
            </a:r>
          </a:p>
          <a:p>
            <a:r>
              <a:rPr lang="de-AT" dirty="0"/>
              <a:t>Zusätzlich können AN unter bestimmten Voraussetzungen aber auch das kleine oder das große Pendlerpauschale geltend machen (Entfernung des Wohnorts zur Arbeit und verfügbare Verkehrsmittel)</a:t>
            </a:r>
          </a:p>
          <a:p>
            <a:r>
              <a:rPr lang="de-AT" dirty="0">
                <a:solidFill>
                  <a:srgbClr val="E30613"/>
                </a:solidFill>
              </a:rPr>
              <a:t>Aufgrund des 2. Entlastungspaket März 2022: </a:t>
            </a:r>
            <a:br>
              <a:rPr lang="de-AT" dirty="0">
                <a:solidFill>
                  <a:srgbClr val="E30613"/>
                </a:solidFill>
              </a:rPr>
            </a:br>
            <a:r>
              <a:rPr lang="de-AT" dirty="0">
                <a:solidFill>
                  <a:srgbClr val="E30613"/>
                </a:solidFill>
              </a:rPr>
              <a:t>Erhöhung Pendlerpauschale und Pendlereuro bis Juni 2023</a:t>
            </a:r>
          </a:p>
          <a:p>
            <a:r>
              <a:rPr lang="de-AT" dirty="0"/>
              <a:t>Das Pendlerpauschale wird befristet um 50% erhöht. Die Regelung gilt von Mai 2022 bis Juni 2023</a:t>
            </a:r>
          </a:p>
          <a:p>
            <a:r>
              <a:rPr lang="de-AT" dirty="0"/>
              <a:t>Pendlereuro wird für diesen Zeitraum vervierfacht </a:t>
            </a:r>
          </a:p>
          <a:p>
            <a:r>
              <a:rPr lang="de-AT" b="1" dirty="0"/>
              <a:t>Pendlerrechner</a:t>
            </a:r>
            <a:r>
              <a:rPr lang="de-AT" dirty="0"/>
              <a:t>:</a:t>
            </a:r>
            <a:br>
              <a:rPr lang="de-AT" dirty="0"/>
            </a:br>
            <a:r>
              <a:rPr lang="de-AT" sz="1900" u="sng" dirty="0">
                <a:solidFill>
                  <a:srgbClr val="0F265C"/>
                </a:solidFill>
              </a:rPr>
              <a:t>https://pendlerrechner.bmf.gv.at/pendlerrechner/query.exe/dn?</a:t>
            </a:r>
            <a:r>
              <a:rPr lang="de-AT" dirty="0">
                <a:solidFill>
                  <a:srgbClr val="0F265C"/>
                </a:solidFill>
              </a:rPr>
              <a:t/>
            </a:r>
            <a:br>
              <a:rPr lang="de-AT" dirty="0">
                <a:solidFill>
                  <a:srgbClr val="0F265C"/>
                </a:solidFill>
              </a:rPr>
            </a:br>
            <a:r>
              <a:rPr lang="de-AT" dirty="0">
                <a:solidFill>
                  <a:srgbClr val="0F265C"/>
                </a:solidFill>
              </a:rPr>
              <a:t/>
            </a:r>
            <a:br>
              <a:rPr lang="de-AT" dirty="0">
                <a:solidFill>
                  <a:srgbClr val="0F265C"/>
                </a:solidFill>
              </a:rPr>
            </a:br>
            <a:endParaRPr lang="de-DE" dirty="0">
              <a:solidFill>
                <a:srgbClr val="0F265C"/>
              </a:solidFill>
            </a:endParaRPr>
          </a:p>
        </p:txBody>
      </p:sp>
    </p:spTree>
    <p:extLst>
      <p:ext uri="{BB962C8B-B14F-4D97-AF65-F5344CB8AC3E}">
        <p14:creationId xmlns:p14="http://schemas.microsoft.com/office/powerpoint/2010/main" val="352755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359584" y="476672"/>
            <a:ext cx="6066238" cy="2604330"/>
          </a:xfrm>
          <a:prstGeom prst="rect">
            <a:avLst/>
          </a:prstGeom>
        </p:spPr>
      </p:pic>
      <p:pic>
        <p:nvPicPr>
          <p:cNvPr id="3" name="Grafik 2"/>
          <p:cNvPicPr>
            <a:picLocks noChangeAspect="1"/>
          </p:cNvPicPr>
          <p:nvPr/>
        </p:nvPicPr>
        <p:blipFill>
          <a:blip r:embed="rId3"/>
          <a:stretch>
            <a:fillRect/>
          </a:stretch>
        </p:blipFill>
        <p:spPr>
          <a:xfrm>
            <a:off x="4409277" y="2992797"/>
            <a:ext cx="5595815" cy="2888305"/>
          </a:xfrm>
          <a:prstGeom prst="rect">
            <a:avLst/>
          </a:prstGeom>
        </p:spPr>
      </p:pic>
      <p:pic>
        <p:nvPicPr>
          <p:cNvPr id="5" name="Grafik 4"/>
          <p:cNvPicPr>
            <a:picLocks noChangeAspect="1"/>
          </p:cNvPicPr>
          <p:nvPr/>
        </p:nvPicPr>
        <p:blipFill>
          <a:blip r:embed="rId4"/>
          <a:stretch>
            <a:fillRect/>
          </a:stretch>
        </p:blipFill>
        <p:spPr>
          <a:xfrm>
            <a:off x="4392713" y="5823323"/>
            <a:ext cx="5628944" cy="909189"/>
          </a:xfrm>
          <a:prstGeom prst="rect">
            <a:avLst/>
          </a:prstGeom>
        </p:spPr>
      </p:pic>
      <p:sp>
        <p:nvSpPr>
          <p:cNvPr id="6" name="Pfeil nach rechts 5">
            <a:extLst>
              <a:ext uri="{FF2B5EF4-FFF2-40B4-BE49-F238E27FC236}">
                <a16:creationId xmlns:a16="http://schemas.microsoft.com/office/drawing/2014/main" id="{C4918948-A406-164F-8E93-AB8D8708E642}"/>
              </a:ext>
            </a:extLst>
          </p:cNvPr>
          <p:cNvSpPr/>
          <p:nvPr/>
        </p:nvSpPr>
        <p:spPr>
          <a:xfrm flipH="1">
            <a:off x="10660631" y="908720"/>
            <a:ext cx="1412033" cy="513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
        <p:nvSpPr>
          <p:cNvPr id="7"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Pendlerrechner</a:t>
            </a:r>
            <a:endParaRPr lang="de-DE" dirty="0"/>
          </a:p>
        </p:txBody>
      </p:sp>
    </p:spTree>
    <p:extLst>
      <p:ext uri="{BB962C8B-B14F-4D97-AF65-F5344CB8AC3E}">
        <p14:creationId xmlns:p14="http://schemas.microsoft.com/office/powerpoint/2010/main" val="645976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79376" y="2204864"/>
            <a:ext cx="5378646" cy="2946717"/>
          </a:xfrm>
          <a:prstGeom prst="rect">
            <a:avLst/>
          </a:prstGeom>
        </p:spPr>
      </p:pic>
      <p:pic>
        <p:nvPicPr>
          <p:cNvPr id="7" name="Grafik 6"/>
          <p:cNvPicPr>
            <a:picLocks noChangeAspect="1"/>
          </p:cNvPicPr>
          <p:nvPr/>
        </p:nvPicPr>
        <p:blipFill>
          <a:blip r:embed="rId3"/>
          <a:stretch>
            <a:fillRect/>
          </a:stretch>
        </p:blipFill>
        <p:spPr>
          <a:xfrm>
            <a:off x="6168008" y="477420"/>
            <a:ext cx="5305884" cy="2657187"/>
          </a:xfrm>
          <a:prstGeom prst="rect">
            <a:avLst/>
          </a:prstGeom>
        </p:spPr>
      </p:pic>
      <p:pic>
        <p:nvPicPr>
          <p:cNvPr id="8" name="Grafik 7"/>
          <p:cNvPicPr>
            <a:picLocks noChangeAspect="1"/>
          </p:cNvPicPr>
          <p:nvPr/>
        </p:nvPicPr>
        <p:blipFill>
          <a:blip r:embed="rId4"/>
          <a:stretch>
            <a:fillRect/>
          </a:stretch>
        </p:blipFill>
        <p:spPr>
          <a:xfrm>
            <a:off x="6217308" y="3520038"/>
            <a:ext cx="5256584" cy="1833108"/>
          </a:xfrm>
          <a:prstGeom prst="rect">
            <a:avLst/>
          </a:prstGeom>
        </p:spPr>
      </p:pic>
      <p:sp>
        <p:nvSpPr>
          <p:cNvPr id="9" name="Ovale Legende 8">
            <a:extLst>
              <a:ext uri="{FF2B5EF4-FFF2-40B4-BE49-F238E27FC236}">
                <a16:creationId xmlns:a16="http://schemas.microsoft.com/office/drawing/2014/main" id="{2B00E7CC-26DA-184C-9EB8-91199CCFDA8C}"/>
              </a:ext>
            </a:extLst>
          </p:cNvPr>
          <p:cNvSpPr/>
          <p:nvPr/>
        </p:nvSpPr>
        <p:spPr>
          <a:xfrm>
            <a:off x="2567608" y="4293097"/>
            <a:ext cx="1584176" cy="71371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Pendlerrechner</a:t>
            </a:r>
            <a:endParaRPr lang="de-DE" dirty="0"/>
          </a:p>
        </p:txBody>
      </p:sp>
    </p:spTree>
    <p:extLst>
      <p:ext uri="{BB962C8B-B14F-4D97-AF65-F5344CB8AC3E}">
        <p14:creationId xmlns:p14="http://schemas.microsoft.com/office/powerpoint/2010/main" val="687587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4078434650"/>
              </p:ext>
            </p:extLst>
          </p:nvPr>
        </p:nvGraphicFramePr>
        <p:xfrm>
          <a:off x="4295800" y="731551"/>
          <a:ext cx="6264696" cy="3941445"/>
        </p:xfrm>
        <a:graphic>
          <a:graphicData uri="http://schemas.openxmlformats.org/drawingml/2006/table">
            <a:tbl>
              <a:tblPr>
                <a:tableStyleId>{5C22544A-7EE6-4342-B048-85BDC9FD1C3A}</a:tableStyleId>
              </a:tblPr>
              <a:tblGrid>
                <a:gridCol w="2349261">
                  <a:extLst>
                    <a:ext uri="{9D8B030D-6E8A-4147-A177-3AD203B41FA5}">
                      <a16:colId xmlns:a16="http://schemas.microsoft.com/office/drawing/2014/main" val="537970135"/>
                    </a:ext>
                  </a:extLst>
                </a:gridCol>
                <a:gridCol w="783087">
                  <a:extLst>
                    <a:ext uri="{9D8B030D-6E8A-4147-A177-3AD203B41FA5}">
                      <a16:colId xmlns:a16="http://schemas.microsoft.com/office/drawing/2014/main" val="1978178978"/>
                    </a:ext>
                  </a:extLst>
                </a:gridCol>
                <a:gridCol w="783087">
                  <a:extLst>
                    <a:ext uri="{9D8B030D-6E8A-4147-A177-3AD203B41FA5}">
                      <a16:colId xmlns:a16="http://schemas.microsoft.com/office/drawing/2014/main" val="445122432"/>
                    </a:ext>
                  </a:extLst>
                </a:gridCol>
                <a:gridCol w="783087">
                  <a:extLst>
                    <a:ext uri="{9D8B030D-6E8A-4147-A177-3AD203B41FA5}">
                      <a16:colId xmlns:a16="http://schemas.microsoft.com/office/drawing/2014/main" val="3685714564"/>
                    </a:ext>
                  </a:extLst>
                </a:gridCol>
                <a:gridCol w="783087">
                  <a:extLst>
                    <a:ext uri="{9D8B030D-6E8A-4147-A177-3AD203B41FA5}">
                      <a16:colId xmlns:a16="http://schemas.microsoft.com/office/drawing/2014/main" val="55409235"/>
                    </a:ext>
                  </a:extLst>
                </a:gridCol>
                <a:gridCol w="783087">
                  <a:extLst>
                    <a:ext uri="{9D8B030D-6E8A-4147-A177-3AD203B41FA5}">
                      <a16:colId xmlns:a16="http://schemas.microsoft.com/office/drawing/2014/main" val="3260241257"/>
                    </a:ext>
                  </a:extLst>
                </a:gridCol>
              </a:tblGrid>
              <a:tr h="428625">
                <a:tc gridSpan="6">
                  <a:txBody>
                    <a:bodyPr/>
                    <a:lstStyle/>
                    <a:p>
                      <a:pPr algn="ctr" fontAlgn="ctr"/>
                      <a:r>
                        <a:rPr lang="de-AT" sz="1100" u="none" strike="noStrike" dirty="0">
                          <a:effectLst/>
                        </a:rPr>
                        <a:t>Berechnung PP: ab 05/2022 PP mal 1,5 und PE mal 4</a:t>
                      </a:r>
                      <a:endParaRPr lang="de-AT"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val="1692345939"/>
                  </a:ext>
                </a:extLst>
              </a:tr>
              <a:tr h="428625">
                <a:tc>
                  <a:txBody>
                    <a:bodyPr/>
                    <a:lstStyle/>
                    <a:p>
                      <a:pPr algn="l" fontAlgn="b"/>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PP monatlich lt. </a:t>
                      </a:r>
                      <a:r>
                        <a:rPr lang="de-AT" sz="1100" u="none" strike="noStrike" dirty="0" err="1">
                          <a:effectLst/>
                        </a:rPr>
                        <a:t>Pendlerr</a:t>
                      </a:r>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PE monatlich lt. </a:t>
                      </a:r>
                      <a:r>
                        <a:rPr lang="de-AT" sz="1100" u="none" strike="noStrike" dirty="0" err="1">
                          <a:effectLst/>
                        </a:rPr>
                        <a:t>Pendlerr</a:t>
                      </a:r>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Anzahl Monate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PP neu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PE neu </a:t>
                      </a:r>
                      <a:endParaRPr lang="de-A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44688033"/>
                  </a:ext>
                </a:extLst>
              </a:tr>
              <a:tr h="428625">
                <a:tc>
                  <a:txBody>
                    <a:bodyPr/>
                    <a:lstStyle/>
                    <a:p>
                      <a:pPr algn="l" fontAlgn="b"/>
                      <a:r>
                        <a:rPr lang="de-AT" sz="1100" u="none" strike="noStrike">
                          <a:effectLst/>
                        </a:rPr>
                        <a:t> monatlich lt. PR Jänner bis April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€ 58</a:t>
                      </a:r>
                      <a:r>
                        <a:rPr lang="de-AT" sz="1100" u="none" strike="noStrike" baseline="0" dirty="0">
                          <a:effectLst/>
                        </a:rPr>
                        <a:t> (696/12) </a:t>
                      </a:r>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€ 6,50 (78/12)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4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232,00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26,00 </a:t>
                      </a:r>
                      <a:endParaRPr lang="de-A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7204072"/>
                  </a:ext>
                </a:extLst>
              </a:tr>
              <a:tr h="428625">
                <a:tc>
                  <a:txBody>
                    <a:bodyPr/>
                    <a:lstStyle/>
                    <a:p>
                      <a:pPr algn="l" fontAlgn="b"/>
                      <a:r>
                        <a:rPr lang="de-AT" sz="1100" u="none" strike="noStrike">
                          <a:effectLst/>
                        </a:rPr>
                        <a:t> erhöhter Betrag ab 05/2022 PP 1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87,00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26,00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8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696,00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208,00 </a:t>
                      </a:r>
                      <a:endParaRPr lang="de-A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55659280"/>
                  </a:ext>
                </a:extLst>
              </a:tr>
              <a:tr h="428625">
                <a:tc>
                  <a:txBody>
                    <a:bodyPr/>
                    <a:lstStyle/>
                    <a:p>
                      <a:pPr algn="l" fontAlgn="b"/>
                      <a:r>
                        <a:rPr lang="de-AT" sz="1100" u="none" strike="noStrike">
                          <a:effectLst/>
                        </a:rPr>
                        <a:t> monatlich lt. PR 2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0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a:t>
                      </a:r>
                      <a:endParaRPr lang="de-A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9616116"/>
                  </a:ext>
                </a:extLst>
              </a:tr>
              <a:tr h="428625">
                <a:tc>
                  <a:txBody>
                    <a:bodyPr/>
                    <a:lstStyle/>
                    <a:p>
                      <a:pPr algn="l" fontAlgn="b"/>
                      <a:r>
                        <a:rPr lang="de-AT" sz="1100" u="none" strike="noStrike">
                          <a:effectLst/>
                        </a:rPr>
                        <a:t> erhöhter Betrag ab 05/2022 PP 2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0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43060549"/>
                  </a:ext>
                </a:extLst>
              </a:tr>
              <a:tr h="428625">
                <a:tc>
                  <a:txBody>
                    <a:bodyPr/>
                    <a:lstStyle/>
                    <a:p>
                      <a:pPr algn="l" fontAlgn="b"/>
                      <a:r>
                        <a:rPr lang="de-AT" sz="1100" u="none" strike="noStrike">
                          <a:effectLst/>
                        </a:rPr>
                        <a:t> monatlich lt. PR 3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a:t>
                      </a:r>
                      <a:endParaRPr lang="de-A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3723346"/>
                  </a:ext>
                </a:extLst>
              </a:tr>
              <a:tr h="428625">
                <a:tc>
                  <a:txBody>
                    <a:bodyPr/>
                    <a:lstStyle/>
                    <a:p>
                      <a:pPr algn="l" fontAlgn="b"/>
                      <a:r>
                        <a:rPr lang="de-AT" sz="1100" u="none" strike="noStrike">
                          <a:effectLst/>
                        </a:rPr>
                        <a:t> erhöhter Betrag ab 05/2022 PP 3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                    -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0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   </a:t>
                      </a:r>
                      <a:endParaRPr lang="de-A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46531341"/>
                  </a:ext>
                </a:extLst>
              </a:tr>
              <a:tr h="428625">
                <a:tc>
                  <a:txBody>
                    <a:bodyPr/>
                    <a:lstStyle/>
                    <a:p>
                      <a:pPr algn="l" fontAlgn="b"/>
                      <a:r>
                        <a:rPr lang="de-AT" sz="1100" u="none" strike="noStrike">
                          <a:effectLst/>
                        </a:rPr>
                        <a:t> Summe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a:effectLst/>
                        </a:rPr>
                        <a:t> </a:t>
                      </a:r>
                      <a:endParaRPr lang="de-AT"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928,00 </a:t>
                      </a:r>
                      <a:endParaRPr lang="de-AT"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de-AT" sz="1100" u="none" strike="noStrike" dirty="0">
                          <a:effectLst/>
                        </a:rPr>
                        <a:t> €       234,00 </a:t>
                      </a:r>
                      <a:endParaRPr lang="de-AT"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6115870"/>
                  </a:ext>
                </a:extLst>
              </a:tr>
            </a:tbl>
          </a:graphicData>
        </a:graphic>
      </p:graphicFrame>
      <p:sp>
        <p:nvSpPr>
          <p:cNvPr id="9" name="Rechteck 8"/>
          <p:cNvSpPr/>
          <p:nvPr/>
        </p:nvSpPr>
        <p:spPr>
          <a:xfrm>
            <a:off x="6600056" y="4797152"/>
            <a:ext cx="4392488" cy="923330"/>
          </a:xfrm>
          <a:prstGeom prst="rect">
            <a:avLst/>
          </a:prstGeom>
        </p:spPr>
        <p:txBody>
          <a:bodyPr wrap="square">
            <a:spAutoFit/>
          </a:bodyPr>
          <a:lstStyle/>
          <a:p>
            <a:r>
              <a:rPr lang="de-DE" dirty="0">
                <a:solidFill>
                  <a:srgbClr val="E30613"/>
                </a:solidFill>
                <a:latin typeface="Arial" panose="020B0604020202020204" pitchFamily="34" charset="0"/>
                <a:cs typeface="Arial" panose="020B0604020202020204" pitchFamily="34" charset="0"/>
              </a:rPr>
              <a:t>KZ 718:	€ 928,00 (statt: € 696,00)</a:t>
            </a:r>
          </a:p>
          <a:p>
            <a:endParaRPr lang="de-DE" dirty="0">
              <a:solidFill>
                <a:srgbClr val="E30613"/>
              </a:solidFill>
              <a:latin typeface="Arial" panose="020B0604020202020204" pitchFamily="34" charset="0"/>
              <a:cs typeface="Arial" panose="020B0604020202020204" pitchFamily="34" charset="0"/>
            </a:endParaRPr>
          </a:p>
          <a:p>
            <a:r>
              <a:rPr lang="de-DE" dirty="0">
                <a:solidFill>
                  <a:srgbClr val="E30613"/>
                </a:solidFill>
                <a:latin typeface="Arial" panose="020B0604020202020204" pitchFamily="34" charset="0"/>
                <a:cs typeface="Arial" panose="020B0604020202020204" pitchFamily="34" charset="0"/>
              </a:rPr>
              <a:t>KZ 916:	€ 234,00 (statt: € 78,00)</a:t>
            </a:r>
            <a:endParaRPr lang="de-AT" dirty="0">
              <a:solidFill>
                <a:srgbClr val="E30613"/>
              </a:solidFill>
              <a:latin typeface="Arial" panose="020B0604020202020204" pitchFamily="34" charset="0"/>
              <a:cs typeface="Arial" panose="020B0604020202020204" pitchFamily="34" charset="0"/>
            </a:endParaRPr>
          </a:p>
        </p:txBody>
      </p:sp>
      <p:sp>
        <p:nvSpPr>
          <p:cNvPr id="4"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Pendlerrechner</a:t>
            </a:r>
            <a:endParaRPr lang="de-DE" dirty="0"/>
          </a:p>
        </p:txBody>
      </p:sp>
    </p:spTree>
    <p:extLst>
      <p:ext uri="{BB962C8B-B14F-4D97-AF65-F5344CB8AC3E}">
        <p14:creationId xmlns:p14="http://schemas.microsoft.com/office/powerpoint/2010/main" val="2480393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Auswirkungen PP im LZ</a:t>
            </a:r>
            <a:endParaRPr lang="de-DE" dirty="0"/>
          </a:p>
        </p:txBody>
      </p:sp>
      <p:pic>
        <p:nvPicPr>
          <p:cNvPr id="5" name="Grafik 4"/>
          <p:cNvPicPr/>
          <p:nvPr/>
        </p:nvPicPr>
        <p:blipFill>
          <a:blip r:embed="rId2"/>
          <a:stretch>
            <a:fillRect/>
          </a:stretch>
        </p:blipFill>
        <p:spPr>
          <a:xfrm>
            <a:off x="5375920" y="620713"/>
            <a:ext cx="5760720" cy="3393440"/>
          </a:xfrm>
          <a:prstGeom prst="rect">
            <a:avLst/>
          </a:prstGeom>
        </p:spPr>
      </p:pic>
      <p:sp>
        <p:nvSpPr>
          <p:cNvPr id="6" name="Ovale Legende 5">
            <a:extLst>
              <a:ext uri="{FF2B5EF4-FFF2-40B4-BE49-F238E27FC236}">
                <a16:creationId xmlns:a16="http://schemas.microsoft.com/office/drawing/2014/main" id="{2B00E7CC-26DA-184C-9EB8-91199CCFDA8C}"/>
              </a:ext>
            </a:extLst>
          </p:cNvPr>
          <p:cNvSpPr/>
          <p:nvPr/>
        </p:nvSpPr>
        <p:spPr>
          <a:xfrm>
            <a:off x="9912424" y="2276872"/>
            <a:ext cx="1584176" cy="216024"/>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
        <p:nvSpPr>
          <p:cNvPr id="7" name="Ovale Legende 6">
            <a:extLst>
              <a:ext uri="{FF2B5EF4-FFF2-40B4-BE49-F238E27FC236}">
                <a16:creationId xmlns:a16="http://schemas.microsoft.com/office/drawing/2014/main" id="{2B00E7CC-26DA-184C-9EB8-91199CCFDA8C}"/>
              </a:ext>
            </a:extLst>
          </p:cNvPr>
          <p:cNvSpPr/>
          <p:nvPr/>
        </p:nvSpPr>
        <p:spPr>
          <a:xfrm>
            <a:off x="9912424" y="3831231"/>
            <a:ext cx="1584176" cy="288032"/>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pic>
        <p:nvPicPr>
          <p:cNvPr id="8" name="Grafik 7"/>
          <p:cNvPicPr/>
          <p:nvPr/>
        </p:nvPicPr>
        <p:blipFill>
          <a:blip r:embed="rId3"/>
          <a:stretch>
            <a:fillRect/>
          </a:stretch>
        </p:blipFill>
        <p:spPr>
          <a:xfrm>
            <a:off x="5375920" y="4429442"/>
            <a:ext cx="5760720" cy="2000885"/>
          </a:xfrm>
          <a:prstGeom prst="rect">
            <a:avLst/>
          </a:prstGeom>
        </p:spPr>
      </p:pic>
      <p:sp>
        <p:nvSpPr>
          <p:cNvPr id="11" name="Ovale Legende 10">
            <a:extLst>
              <a:ext uri="{FF2B5EF4-FFF2-40B4-BE49-F238E27FC236}">
                <a16:creationId xmlns:a16="http://schemas.microsoft.com/office/drawing/2014/main" id="{2B00E7CC-26DA-184C-9EB8-91199CCFDA8C}"/>
              </a:ext>
            </a:extLst>
          </p:cNvPr>
          <p:cNvSpPr/>
          <p:nvPr/>
        </p:nvSpPr>
        <p:spPr>
          <a:xfrm>
            <a:off x="8184232" y="5551714"/>
            <a:ext cx="1584176" cy="32555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
        <p:nvSpPr>
          <p:cNvPr id="2" name="Textfeld 1"/>
          <p:cNvSpPr txBox="1"/>
          <p:nvPr/>
        </p:nvSpPr>
        <p:spPr>
          <a:xfrm>
            <a:off x="5663952" y="5345161"/>
            <a:ext cx="684076" cy="246221"/>
          </a:xfrm>
          <a:prstGeom prst="rect">
            <a:avLst/>
          </a:prstGeom>
          <a:solidFill>
            <a:schemeClr val="tx1"/>
          </a:solidFill>
        </p:spPr>
        <p:txBody>
          <a:bodyPr wrap="square" rtlCol="0">
            <a:spAutoFit/>
          </a:bodyPr>
          <a:lstStyle/>
          <a:p>
            <a:endParaRPr lang="de-AT" sz="1000" b="1" dirty="0"/>
          </a:p>
        </p:txBody>
      </p:sp>
    </p:spTree>
    <p:extLst>
      <p:ext uri="{BB962C8B-B14F-4D97-AF65-F5344CB8AC3E}">
        <p14:creationId xmlns:p14="http://schemas.microsoft.com/office/powerpoint/2010/main" val="3481700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Auswirkungen Jobticket im LZ</a:t>
            </a:r>
            <a:endParaRPr lang="de-DE" dirty="0"/>
          </a:p>
        </p:txBody>
      </p:sp>
      <p:sp>
        <p:nvSpPr>
          <p:cNvPr id="2" name="Textfeld 1"/>
          <p:cNvSpPr txBox="1"/>
          <p:nvPr/>
        </p:nvSpPr>
        <p:spPr>
          <a:xfrm>
            <a:off x="5663952" y="5345161"/>
            <a:ext cx="684076" cy="246221"/>
          </a:xfrm>
          <a:prstGeom prst="rect">
            <a:avLst/>
          </a:prstGeom>
          <a:solidFill>
            <a:schemeClr val="tx1"/>
          </a:solidFill>
        </p:spPr>
        <p:txBody>
          <a:bodyPr wrap="square" rtlCol="0">
            <a:spAutoFit/>
          </a:bodyPr>
          <a:lstStyle/>
          <a:p>
            <a:endParaRPr lang="de-AT" sz="1000" b="1" dirty="0"/>
          </a:p>
        </p:txBody>
      </p:sp>
      <p:pic>
        <p:nvPicPr>
          <p:cNvPr id="3" name="Grafik 2"/>
          <p:cNvPicPr>
            <a:picLocks noChangeAspect="1"/>
          </p:cNvPicPr>
          <p:nvPr/>
        </p:nvPicPr>
        <p:blipFill>
          <a:blip r:embed="rId2"/>
          <a:stretch>
            <a:fillRect/>
          </a:stretch>
        </p:blipFill>
        <p:spPr>
          <a:xfrm>
            <a:off x="4799856" y="2039664"/>
            <a:ext cx="6389558" cy="4117716"/>
          </a:xfrm>
          <a:prstGeom prst="rect">
            <a:avLst/>
          </a:prstGeom>
        </p:spPr>
      </p:pic>
      <p:sp>
        <p:nvSpPr>
          <p:cNvPr id="11" name="Ovale Legende 10">
            <a:extLst>
              <a:ext uri="{FF2B5EF4-FFF2-40B4-BE49-F238E27FC236}">
                <a16:creationId xmlns:a16="http://schemas.microsoft.com/office/drawing/2014/main" id="{2B00E7CC-26DA-184C-9EB8-91199CCFDA8C}"/>
              </a:ext>
            </a:extLst>
          </p:cNvPr>
          <p:cNvSpPr/>
          <p:nvPr/>
        </p:nvSpPr>
        <p:spPr>
          <a:xfrm>
            <a:off x="10056440" y="5664454"/>
            <a:ext cx="1584176" cy="32555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dirty="0">
              <a:solidFill>
                <a:srgbClr val="FF0000"/>
              </a:solidFill>
              <a:latin typeface="Arial" panose="020B0604020202020204" pitchFamily="34" charset="0"/>
              <a:cs typeface="Arial" panose="020B0604020202020204" pitchFamily="34" charset="0"/>
            </a:endParaRPr>
          </a:p>
        </p:txBody>
      </p:sp>
      <p:sp>
        <p:nvSpPr>
          <p:cNvPr id="10"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6399782" cy="1008087"/>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Kein PP möglich!!!! </a:t>
            </a:r>
          </a:p>
          <a:p>
            <a:r>
              <a:rPr lang="de-AT" dirty="0"/>
              <a:t>Erst ab ANV 2023 Differenz der tatsächlichen Kosten ansetzbar</a:t>
            </a:r>
            <a:r>
              <a:rPr lang="de-AT" dirty="0">
                <a:solidFill>
                  <a:srgbClr val="0F265C"/>
                </a:solidFill>
              </a:rPr>
              <a:t/>
            </a:r>
            <a:br>
              <a:rPr lang="de-AT" dirty="0">
                <a:solidFill>
                  <a:srgbClr val="0F265C"/>
                </a:solidFill>
              </a:rPr>
            </a:br>
            <a:endParaRPr lang="de-DE" dirty="0">
              <a:solidFill>
                <a:srgbClr val="0F265C"/>
              </a:solidFill>
            </a:endParaRPr>
          </a:p>
        </p:txBody>
      </p:sp>
    </p:spTree>
    <p:extLst>
      <p:ext uri="{BB962C8B-B14F-4D97-AF65-F5344CB8AC3E}">
        <p14:creationId xmlns:p14="http://schemas.microsoft.com/office/powerpoint/2010/main" val="2877979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Mitgliedsbeitrag</a:t>
            </a:r>
            <a:br>
              <a:rPr lang="de-AT" dirty="0" smtClean="0"/>
            </a:br>
            <a:r>
              <a:rPr lang="de-AT" dirty="0" smtClean="0"/>
              <a:t>KZ 717</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Hier können Gewerkschaftsbeiträge berücksichtigt werden, sofern sie nicht bereits bei der Lohn-/Gehaltsabrechnung berücksichtigt wurden.</a:t>
            </a:r>
          </a:p>
          <a:p>
            <a:r>
              <a:rPr lang="de-AT" dirty="0">
                <a:solidFill>
                  <a:srgbClr val="E30613"/>
                </a:solidFill>
              </a:rPr>
              <a:t>HINWEIS: </a:t>
            </a:r>
            <a:r>
              <a:rPr lang="de-AT" dirty="0"/>
              <a:t>Die Betriebsratsumlage ist nicht unter [717] sondern unter dem Punkt "Sonstige Werbungskosten" [724] geltend zu machen</a:t>
            </a:r>
          </a:p>
        </p:txBody>
      </p:sp>
    </p:spTree>
    <p:extLst>
      <p:ext uri="{BB962C8B-B14F-4D97-AF65-F5344CB8AC3E}">
        <p14:creationId xmlns:p14="http://schemas.microsoft.com/office/powerpoint/2010/main" val="156116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Homeoffice -</a:t>
            </a:r>
            <a:br>
              <a:rPr lang="de-AT" dirty="0"/>
            </a:br>
            <a:r>
              <a:rPr lang="de-AT" dirty="0"/>
              <a:t>ergonomisch</a:t>
            </a:r>
            <a:br>
              <a:rPr lang="de-AT" dirty="0"/>
            </a:br>
            <a:r>
              <a:rPr lang="de-AT" dirty="0"/>
              <a:t>geeignetes </a:t>
            </a:r>
            <a:r>
              <a:rPr lang="de-AT" dirty="0" smtClean="0"/>
              <a:t>Mobiliar</a:t>
            </a:r>
            <a:br>
              <a:rPr lang="de-AT" dirty="0" smtClean="0"/>
            </a:br>
            <a:r>
              <a:rPr lang="de-AT" dirty="0" smtClean="0"/>
              <a:t>KZ 158</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Es gibt die Möglichkeit, die Kosten für ergonomische Büromöbel (Schreibtisch, Bürosessel, Beleuchtung) steuerlich geltend zu machen. Dieser Abschreibposten kann ohne Anrechnung auf das Werbungskostenpauschale geltend gemacht werden.</a:t>
            </a:r>
          </a:p>
          <a:p>
            <a:r>
              <a:rPr lang="de-AT" dirty="0">
                <a:solidFill>
                  <a:srgbClr val="E30613"/>
                </a:solidFill>
              </a:rPr>
              <a:t>Voraus­setzung: </a:t>
            </a:r>
            <a:r>
              <a:rPr lang="de-AT" dirty="0"/>
              <a:t>Sie müssen im Veranlagungsjahr an mindestens 26 Tagen ausschließlich im Home-Office gearbeitet haben.</a:t>
            </a:r>
          </a:p>
          <a:p>
            <a:r>
              <a:rPr lang="de-AT" dirty="0">
                <a:solidFill>
                  <a:srgbClr val="E30613"/>
                </a:solidFill>
              </a:rPr>
              <a:t>Das gilt für Anschaffungskosten im Jahr 2020</a:t>
            </a:r>
            <a:r>
              <a:rPr lang="de-AT" dirty="0"/>
              <a:t/>
            </a:r>
            <a:br>
              <a:rPr lang="de-AT" dirty="0"/>
            </a:br>
            <a:r>
              <a:rPr lang="de-AT" dirty="0"/>
              <a:t>Abschreibbetrag pro Jahr: € 150,00</a:t>
            </a:r>
          </a:p>
          <a:p>
            <a:r>
              <a:rPr lang="de-AT" dirty="0">
                <a:solidFill>
                  <a:srgbClr val="E30613"/>
                </a:solidFill>
              </a:rPr>
              <a:t>Das gilt für Anschaffungskosten ab dem Jahr 2021</a:t>
            </a:r>
            <a:r>
              <a:rPr lang="de-AT" dirty="0"/>
              <a:t/>
            </a:r>
            <a:br>
              <a:rPr lang="de-AT" dirty="0"/>
            </a:br>
            <a:r>
              <a:rPr lang="de-AT" dirty="0"/>
              <a:t>Abschreibbetrag pro Jahr: € 300,00</a:t>
            </a:r>
          </a:p>
          <a:p>
            <a:r>
              <a:rPr lang="de-AT" dirty="0"/>
              <a:t>Insgesamt können für die Jahre 2020 und 2021 € 300,00 geltend gemacht werden. Machen Sie mit der Arbeitnehmerveranlagung 2020 bereits € 150,00 für Büromöbel geltend, können Sie 2021 ebenfalls nur € 150,00 absetzen.</a:t>
            </a:r>
            <a:r>
              <a:rPr lang="de-AT" b="1" dirty="0"/>
              <a:t/>
            </a:r>
            <a:br>
              <a:rPr lang="de-AT" b="1" dirty="0"/>
            </a:br>
            <a:endParaRPr lang="de-AT" dirty="0"/>
          </a:p>
          <a:p>
            <a:endParaRPr lang="de-AT" dirty="0"/>
          </a:p>
        </p:txBody>
      </p:sp>
    </p:spTree>
    <p:extLst>
      <p:ext uri="{BB962C8B-B14F-4D97-AF65-F5344CB8AC3E}">
        <p14:creationId xmlns:p14="http://schemas.microsoft.com/office/powerpoint/2010/main" val="427449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a:t>Beispiel</a:t>
            </a:r>
            <a:endParaRPr lang="de-AT" b="1" dirty="0"/>
          </a:p>
          <a:p>
            <a:r>
              <a:rPr lang="de-AT" dirty="0"/>
              <a:t>Claudia hat 2020 einen Bürostuhl gekauft:	€ 400,00</a:t>
            </a:r>
          </a:p>
          <a:p>
            <a:r>
              <a:rPr lang="de-AT" dirty="0"/>
              <a:t>Im Veranlagungsjahr 2020 absetzbar:	€ 150,00</a:t>
            </a:r>
          </a:p>
          <a:p>
            <a:r>
              <a:rPr lang="de-AT" dirty="0"/>
              <a:t>Im Veranlagungsjahr 2021 absetzbar:	€ 150,00</a:t>
            </a:r>
          </a:p>
          <a:p>
            <a:r>
              <a:rPr lang="de-AT" dirty="0"/>
              <a:t>Im Veranlagungsjahr 2022 absetzbar:	€ 100,00</a:t>
            </a:r>
          </a:p>
          <a:p>
            <a:pPr marL="0" indent="0">
              <a:buNone/>
            </a:pPr>
            <a:endParaRPr lang="de-DE" dirty="0"/>
          </a:p>
          <a:p>
            <a:r>
              <a:rPr lang="de-AT" dirty="0"/>
              <a:t>Voraussetzung ist, dass Claudia in allen Jahren zumindest 26 Tage im Home-Office gearbeitet hat</a:t>
            </a:r>
          </a:p>
          <a:p>
            <a:endParaRPr lang="de-AT" dirty="0"/>
          </a:p>
        </p:txBody>
      </p:sp>
      <p:sp>
        <p:nvSpPr>
          <p:cNvPr id="9"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Homeoffice</a:t>
            </a:r>
            <a:endParaRPr lang="de-DE" dirty="0"/>
          </a:p>
        </p:txBody>
      </p:sp>
    </p:spTree>
    <p:extLst>
      <p:ext uri="{BB962C8B-B14F-4D97-AF65-F5344CB8AC3E}">
        <p14:creationId xmlns:p14="http://schemas.microsoft.com/office/powerpoint/2010/main" val="69971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C241212-BC29-EC47-AE3F-DE991C3543D8}"/>
              </a:ext>
            </a:extLst>
          </p:cNvPr>
          <p:cNvPicPr>
            <a:picLocks noChangeAspect="1"/>
          </p:cNvPicPr>
          <p:nvPr/>
        </p:nvPicPr>
        <p:blipFill>
          <a:blip r:embed="rId2"/>
          <a:stretch>
            <a:fillRect/>
          </a:stretch>
        </p:blipFill>
        <p:spPr>
          <a:xfrm>
            <a:off x="932136" y="1628800"/>
            <a:ext cx="3247526" cy="4521943"/>
          </a:xfrm>
          <a:prstGeom prst="rect">
            <a:avLst/>
          </a:prstGeom>
        </p:spPr>
      </p:pic>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9469065" cy="1089485"/>
          </a:xfrm>
          <a:prstGeom prst="rect">
            <a:avLst/>
          </a:prstGeom>
        </p:spPr>
        <p:txBody>
          <a:bodyPr/>
          <a:lstStyle/>
          <a:p>
            <a:r>
              <a:rPr lang="de-DE" dirty="0"/>
              <a:t>Formulare ANV 2022 nicht downloadbar</a:t>
            </a:r>
          </a:p>
        </p:txBody>
      </p:sp>
      <p:sp>
        <p:nvSpPr>
          <p:cNvPr id="9" name="Ovale Legende 8">
            <a:extLst>
              <a:ext uri="{FF2B5EF4-FFF2-40B4-BE49-F238E27FC236}">
                <a16:creationId xmlns:a16="http://schemas.microsoft.com/office/drawing/2014/main" id="{613D85DA-AC55-3B49-959E-AF522B934D8B}"/>
              </a:ext>
            </a:extLst>
          </p:cNvPr>
          <p:cNvSpPr/>
          <p:nvPr/>
        </p:nvSpPr>
        <p:spPr>
          <a:xfrm>
            <a:off x="202710" y="2327928"/>
            <a:ext cx="684977" cy="276378"/>
          </a:xfrm>
          <a:prstGeom prst="wedgeEllipseCallout">
            <a:avLst>
              <a:gd name="adj1" fmla="val 137217"/>
              <a:gd name="adj2" fmla="val -5566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FF0000"/>
                </a:solidFill>
                <a:latin typeface="Arial" panose="020B0604020202020204" pitchFamily="34" charset="0"/>
                <a:cs typeface="Arial" panose="020B0604020202020204" pitchFamily="34" charset="0"/>
              </a:rPr>
              <a:t>L1</a:t>
            </a:r>
            <a:endParaRPr lang="de-AT" sz="2000" dirty="0">
              <a:solidFill>
                <a:srgbClr val="FF0000"/>
              </a:solidFill>
              <a:latin typeface="Arial" panose="020B0604020202020204" pitchFamily="34" charset="0"/>
              <a:cs typeface="Arial" panose="020B0604020202020204" pitchFamily="34" charset="0"/>
            </a:endParaRPr>
          </a:p>
        </p:txBody>
      </p:sp>
      <p:sp>
        <p:nvSpPr>
          <p:cNvPr id="11" name="Ovale Legende 10">
            <a:extLst>
              <a:ext uri="{FF2B5EF4-FFF2-40B4-BE49-F238E27FC236}">
                <a16:creationId xmlns:a16="http://schemas.microsoft.com/office/drawing/2014/main" id="{2B00E7CC-26DA-184C-9EB8-91199CCFDA8C}"/>
              </a:ext>
            </a:extLst>
          </p:cNvPr>
          <p:cNvSpPr/>
          <p:nvPr/>
        </p:nvSpPr>
        <p:spPr>
          <a:xfrm>
            <a:off x="353504" y="6007549"/>
            <a:ext cx="1222310" cy="276378"/>
          </a:xfrm>
          <a:prstGeom prst="wedgeEllipseCallout">
            <a:avLst>
              <a:gd name="adj1" fmla="val 14595"/>
              <a:gd name="adj2" fmla="val -4891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FF0000"/>
                </a:solidFill>
                <a:latin typeface="Arial" panose="020B0604020202020204" pitchFamily="34" charset="0"/>
                <a:cs typeface="Arial" panose="020B0604020202020204" pitchFamily="34" charset="0"/>
              </a:rPr>
              <a:t>L1</a:t>
            </a:r>
            <a:endParaRPr lang="de-AT" sz="2000" dirty="0">
              <a:solidFill>
                <a:srgbClr val="FF0000"/>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BE52F522-F001-BF49-AEC5-50AA38139A59}"/>
              </a:ext>
            </a:extLst>
          </p:cNvPr>
          <p:cNvSpPr txBox="1"/>
          <p:nvPr/>
        </p:nvSpPr>
        <p:spPr>
          <a:xfrm>
            <a:off x="623392" y="1196752"/>
            <a:ext cx="2664720" cy="400110"/>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L1 - Hauptformular</a:t>
            </a:r>
            <a:endParaRPr lang="de-AT" sz="2000" b="1" dirty="0">
              <a:latin typeface="Arial" panose="020B0604020202020204" pitchFamily="34" charset="0"/>
              <a:cs typeface="Arial" panose="020B0604020202020204" pitchFamily="34" charset="0"/>
            </a:endParaRPr>
          </a:p>
        </p:txBody>
      </p:sp>
      <p:sp>
        <p:nvSpPr>
          <p:cNvPr id="28" name="Textfeld 27">
            <a:extLst>
              <a:ext uri="{FF2B5EF4-FFF2-40B4-BE49-F238E27FC236}">
                <a16:creationId xmlns:a16="http://schemas.microsoft.com/office/drawing/2014/main" id="{F521776E-11CF-E846-91D8-319E2AFC460B}"/>
              </a:ext>
            </a:extLst>
          </p:cNvPr>
          <p:cNvSpPr txBox="1"/>
          <p:nvPr/>
        </p:nvSpPr>
        <p:spPr>
          <a:xfrm>
            <a:off x="4217571" y="1755485"/>
            <a:ext cx="1399592" cy="923330"/>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Seite 1:</a:t>
            </a:r>
          </a:p>
          <a:p>
            <a:r>
              <a:rPr lang="de-DE" dirty="0">
                <a:latin typeface="Arial" panose="020B0604020202020204" pitchFamily="34" charset="0"/>
                <a:cs typeface="Arial" panose="020B0604020202020204" pitchFamily="34" charset="0"/>
              </a:rPr>
              <a:t>Persönliche Daten</a:t>
            </a:r>
            <a:endParaRPr lang="de-AT" dirty="0">
              <a:latin typeface="Arial" panose="020B0604020202020204" pitchFamily="34" charset="0"/>
              <a:cs typeface="Arial" panose="020B0604020202020204" pitchFamily="34" charset="0"/>
            </a:endParaRPr>
          </a:p>
        </p:txBody>
      </p:sp>
      <p:sp>
        <p:nvSpPr>
          <p:cNvPr id="29" name="Textfeld 28">
            <a:extLst>
              <a:ext uri="{FF2B5EF4-FFF2-40B4-BE49-F238E27FC236}">
                <a16:creationId xmlns:a16="http://schemas.microsoft.com/office/drawing/2014/main" id="{D6AAEA4A-7E4C-9446-A6D7-590E8FBCF103}"/>
              </a:ext>
            </a:extLst>
          </p:cNvPr>
          <p:cNvSpPr txBox="1"/>
          <p:nvPr/>
        </p:nvSpPr>
        <p:spPr>
          <a:xfrm>
            <a:off x="5887857" y="3312529"/>
            <a:ext cx="1399592"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Seite 2:</a:t>
            </a:r>
          </a:p>
          <a:p>
            <a:r>
              <a:rPr lang="de-DE" dirty="0">
                <a:latin typeface="Arial" panose="020B0604020202020204" pitchFamily="34" charset="0"/>
                <a:cs typeface="Arial" panose="020B0604020202020204" pitchFamily="34" charset="0"/>
              </a:rPr>
              <a:t>Fragen zu AV oder AE oder KMB</a:t>
            </a:r>
          </a:p>
        </p:txBody>
      </p:sp>
      <p:sp>
        <p:nvSpPr>
          <p:cNvPr id="30" name="Pfeil nach rechts 29">
            <a:extLst>
              <a:ext uri="{FF2B5EF4-FFF2-40B4-BE49-F238E27FC236}">
                <a16:creationId xmlns:a16="http://schemas.microsoft.com/office/drawing/2014/main" id="{C4918948-A406-164F-8E93-AB8D8708E642}"/>
              </a:ext>
            </a:extLst>
          </p:cNvPr>
          <p:cNvSpPr/>
          <p:nvPr/>
        </p:nvSpPr>
        <p:spPr>
          <a:xfrm flipH="1">
            <a:off x="4179662" y="2761935"/>
            <a:ext cx="1412033" cy="513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sp>
        <p:nvSpPr>
          <p:cNvPr id="31" name="Pfeil nach rechts 30">
            <a:extLst>
              <a:ext uri="{FF2B5EF4-FFF2-40B4-BE49-F238E27FC236}">
                <a16:creationId xmlns:a16="http://schemas.microsoft.com/office/drawing/2014/main" id="{64CD940E-E193-D040-8697-FE8BDD86A16E}"/>
              </a:ext>
            </a:extLst>
          </p:cNvPr>
          <p:cNvSpPr/>
          <p:nvPr/>
        </p:nvSpPr>
        <p:spPr>
          <a:xfrm>
            <a:off x="5879976" y="4510918"/>
            <a:ext cx="1407473" cy="513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1"/>
              </a:solidFill>
            </a:endParaRPr>
          </a:p>
        </p:txBody>
      </p:sp>
      <p:pic>
        <p:nvPicPr>
          <p:cNvPr id="32" name="Grafik 31">
            <a:extLst>
              <a:ext uri="{FF2B5EF4-FFF2-40B4-BE49-F238E27FC236}">
                <a16:creationId xmlns:a16="http://schemas.microsoft.com/office/drawing/2014/main" id="{7DB64448-CC8C-EC4E-8C95-534094E63EEE}"/>
              </a:ext>
            </a:extLst>
          </p:cNvPr>
          <p:cNvPicPr>
            <a:picLocks noChangeAspect="1"/>
          </p:cNvPicPr>
          <p:nvPr/>
        </p:nvPicPr>
        <p:blipFill>
          <a:blip r:embed="rId3"/>
          <a:stretch>
            <a:fillRect/>
          </a:stretch>
        </p:blipFill>
        <p:spPr>
          <a:xfrm>
            <a:off x="7392144" y="1412776"/>
            <a:ext cx="3387579" cy="4792906"/>
          </a:xfrm>
          <a:prstGeom prst="rect">
            <a:avLst/>
          </a:prstGeom>
        </p:spPr>
      </p:pic>
      <p:sp>
        <p:nvSpPr>
          <p:cNvPr id="33" name="Ovale Legende 32">
            <a:extLst>
              <a:ext uri="{FF2B5EF4-FFF2-40B4-BE49-F238E27FC236}">
                <a16:creationId xmlns:a16="http://schemas.microsoft.com/office/drawing/2014/main" id="{C4FD717A-B6D2-CC42-B5E6-7BEB7CA77EEB}"/>
              </a:ext>
            </a:extLst>
          </p:cNvPr>
          <p:cNvSpPr/>
          <p:nvPr/>
        </p:nvSpPr>
        <p:spPr>
          <a:xfrm>
            <a:off x="9984432" y="3618506"/>
            <a:ext cx="2207569" cy="576063"/>
          </a:xfrm>
          <a:prstGeom prst="wedgeEllipseCallout">
            <a:avLst>
              <a:gd name="adj1" fmla="val -34269"/>
              <a:gd name="adj2" fmla="val 3147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rgbClr val="E30613"/>
                </a:solidFill>
                <a:latin typeface="Arial" panose="020B0604020202020204" pitchFamily="34" charset="0"/>
                <a:cs typeface="Arial" panose="020B0604020202020204" pitchFamily="34" charset="0"/>
              </a:rPr>
              <a:t>Kennzahlen</a:t>
            </a:r>
            <a:endParaRPr lang="de-AT" sz="2000" dirty="0">
              <a:solidFill>
                <a:srgbClr val="E3061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827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a:t>Wichtig:</a:t>
            </a:r>
          </a:p>
          <a:p>
            <a:pPr marL="0" indent="0">
              <a:buNone/>
            </a:pPr>
            <a:r>
              <a:rPr lang="de-DE" b="1" dirty="0"/>
              <a:t>Ohne HO-Tage im LZ KEIN HO-Pauschale</a:t>
            </a:r>
            <a:endParaRPr lang="de-AT" dirty="0"/>
          </a:p>
          <a:p>
            <a:pPr marL="0" indent="0">
              <a:buNone/>
            </a:pPr>
            <a:endParaRPr lang="de-DE" dirty="0"/>
          </a:p>
          <a:p>
            <a:r>
              <a:rPr lang="de-AT" dirty="0"/>
              <a:t>Achtung beim Ansatz des Pendlerpauschales (1/1)!</a:t>
            </a:r>
          </a:p>
          <a:p>
            <a:endParaRPr lang="de-AT" dirty="0"/>
          </a:p>
        </p:txBody>
      </p:sp>
      <p:sp>
        <p:nvSpPr>
          <p:cNvPr id="9"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Homeoffice-pauschale </a:t>
            </a:r>
            <a:r>
              <a:rPr lang="de-AT" dirty="0" smtClean="0"/>
              <a:t/>
            </a:r>
            <a:br>
              <a:rPr lang="de-AT" dirty="0" smtClean="0"/>
            </a:br>
            <a:r>
              <a:rPr lang="de-AT" dirty="0" smtClean="0"/>
              <a:t>keine </a:t>
            </a:r>
            <a:r>
              <a:rPr lang="de-AT" dirty="0"/>
              <a:t>KZ</a:t>
            </a:r>
            <a:endParaRPr lang="de-DE" dirty="0"/>
          </a:p>
        </p:txBody>
      </p:sp>
    </p:spTree>
    <p:extLst>
      <p:ext uri="{BB962C8B-B14F-4D97-AF65-F5344CB8AC3E}">
        <p14:creationId xmlns:p14="http://schemas.microsoft.com/office/powerpoint/2010/main" val="3568493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Pflichtbeitrag </a:t>
            </a:r>
            <a:r>
              <a:rPr lang="de-AT" dirty="0" smtClean="0"/>
              <a:t>SV</a:t>
            </a:r>
            <a:br>
              <a:rPr lang="de-AT" dirty="0" smtClean="0"/>
            </a:br>
            <a:r>
              <a:rPr lang="de-AT" dirty="0" smtClean="0"/>
              <a:t>KZ 274</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Hier können Sie geltend machen:</a:t>
            </a:r>
          </a:p>
          <a:p>
            <a:r>
              <a:rPr lang="de-AT" dirty="0"/>
              <a:t>Selbst einbezahlte Sozialversicherungsbeiträge</a:t>
            </a:r>
            <a:br>
              <a:rPr lang="de-AT" dirty="0"/>
            </a:br>
            <a:r>
              <a:rPr lang="de-AT" dirty="0"/>
              <a:t>(zum Beispiel freiwillige Sozialversicherungsbeiträge bei geringfügiger Beschäftigung)</a:t>
            </a:r>
          </a:p>
          <a:p>
            <a:r>
              <a:rPr lang="de-AT" dirty="0"/>
              <a:t>Pflichtbeiträge bei mehrfach geringfügiger Beschäftigung</a:t>
            </a:r>
            <a:br>
              <a:rPr lang="de-AT" dirty="0"/>
            </a:br>
            <a:r>
              <a:rPr lang="de-AT" dirty="0"/>
              <a:t>(Vorschreibung einer Nachzahlung durch die Österreichische Gesundheitskasse)</a:t>
            </a:r>
          </a:p>
          <a:p>
            <a:r>
              <a:rPr lang="de-AT" dirty="0"/>
              <a:t>Pflichtbeiträge für mitversicherte Angehörige</a:t>
            </a:r>
            <a:r>
              <a:rPr lang="de-AT" b="1" dirty="0"/>
              <a:t/>
            </a:r>
            <a:br>
              <a:rPr lang="de-AT" b="1" dirty="0"/>
            </a:br>
            <a:endParaRPr lang="de-AT" dirty="0"/>
          </a:p>
          <a:p>
            <a:endParaRPr lang="de-AT" dirty="0"/>
          </a:p>
        </p:txBody>
      </p:sp>
    </p:spTree>
    <p:extLst>
      <p:ext uri="{BB962C8B-B14F-4D97-AF65-F5344CB8AC3E}">
        <p14:creationId xmlns:p14="http://schemas.microsoft.com/office/powerpoint/2010/main" val="3867030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Digitale </a:t>
            </a:r>
            <a:r>
              <a:rPr lang="de-AT" dirty="0" smtClean="0"/>
              <a:t>Arbeitsmittel</a:t>
            </a:r>
            <a:br>
              <a:rPr lang="de-AT" dirty="0" smtClean="0"/>
            </a:br>
            <a:r>
              <a:rPr lang="de-AT" dirty="0" smtClean="0"/>
              <a:t>KZ 169</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Wenn Sie im Zusammenhang mit Ihrem Beruf digitale Arbeitsmittel wie Computer oder Drucker anschaffen, können Sie diese im Rahmen der Arbeitnehmerveranlagung als Werbungskosten absetzen. </a:t>
            </a:r>
          </a:p>
          <a:p>
            <a:r>
              <a:rPr lang="de-AT" dirty="0">
                <a:solidFill>
                  <a:srgbClr val="E30613"/>
                </a:solidFill>
              </a:rPr>
              <a:t>3-jährige Nutzungs­dauer be­achten</a:t>
            </a:r>
          </a:p>
          <a:p>
            <a:r>
              <a:rPr lang="de-AT" dirty="0"/>
              <a:t>Wenn die Anschaffungskosten € 800 (ab Veranlagungsjahr 2020; früher € 400) übersteigen, können sie nur verteilt über eine mindestens 3-jährige Nutzungsdauer abgesetzt werden. Diese Absetzung für Abnutzung wird kurz AfA genannt.</a:t>
            </a:r>
          </a:p>
          <a:p>
            <a:r>
              <a:rPr lang="de-AT" dirty="0"/>
              <a:t>Bei Anschaffung nach dem 30. Juni eines Jahres kann für das betreffende Jahr nur die halbe jährliche Abschreibung geltend gemacht werden, dafür wird die restliche halbe jährliche Abschreibung im 4. Jahr berücksichtigt.</a:t>
            </a:r>
            <a:r>
              <a:rPr lang="de-AT" b="1" dirty="0"/>
              <a:t/>
            </a:r>
            <a:br>
              <a:rPr lang="de-AT" b="1" dirty="0"/>
            </a:br>
            <a:endParaRPr lang="de-AT" dirty="0"/>
          </a:p>
          <a:p>
            <a:endParaRPr lang="de-AT" dirty="0"/>
          </a:p>
        </p:txBody>
      </p:sp>
    </p:spTree>
    <p:extLst>
      <p:ext uri="{BB962C8B-B14F-4D97-AF65-F5344CB8AC3E}">
        <p14:creationId xmlns:p14="http://schemas.microsoft.com/office/powerpoint/2010/main" val="3846407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b="1" dirty="0"/>
              <a:t>Beispiel</a:t>
            </a:r>
            <a:endParaRPr lang="de-AT" b="1" dirty="0"/>
          </a:p>
          <a:p>
            <a:r>
              <a:rPr lang="de-AT" dirty="0"/>
              <a:t>Anschaffungskosten Computer </a:t>
            </a:r>
            <a:br>
              <a:rPr lang="de-AT" dirty="0"/>
            </a:br>
            <a:r>
              <a:rPr lang="de-AT" dirty="0"/>
              <a:t>inkl. Tastatur und Bildschirm:			€ 1.500,00</a:t>
            </a:r>
          </a:p>
          <a:p>
            <a:r>
              <a:rPr lang="de-AT" u="sng" dirty="0"/>
              <a:t>abzgl. 40 Prozent private Nutzung		€    600,00</a:t>
            </a:r>
          </a:p>
          <a:p>
            <a:pPr marL="0" indent="0">
              <a:buNone/>
            </a:pPr>
            <a:r>
              <a:rPr lang="de-AT" dirty="0"/>
              <a:t>						€    900,00</a:t>
            </a:r>
          </a:p>
          <a:p>
            <a:r>
              <a:rPr lang="de-AT" dirty="0"/>
              <a:t>geteilt auf 3 Jahre ergibt es eine jährliche</a:t>
            </a:r>
            <a:br>
              <a:rPr lang="de-AT" dirty="0"/>
            </a:br>
            <a:r>
              <a:rPr lang="de-AT" dirty="0"/>
              <a:t>Abschreibung von 				€    300,00</a:t>
            </a:r>
          </a:p>
        </p:txBody>
      </p:sp>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AT" dirty="0"/>
              <a:t>Digitale </a:t>
            </a:r>
            <a:r>
              <a:rPr lang="de-AT" dirty="0" smtClean="0"/>
              <a:t>Arbeitsmittel</a:t>
            </a:r>
            <a:br>
              <a:rPr lang="de-AT" dirty="0" smtClean="0"/>
            </a:br>
            <a:r>
              <a:rPr lang="de-AT" dirty="0" smtClean="0"/>
              <a:t>KZ 169</a:t>
            </a:r>
            <a:endParaRPr lang="de-DE" dirty="0"/>
          </a:p>
        </p:txBody>
      </p:sp>
    </p:spTree>
    <p:extLst>
      <p:ext uri="{BB962C8B-B14F-4D97-AF65-F5344CB8AC3E}">
        <p14:creationId xmlns:p14="http://schemas.microsoft.com/office/powerpoint/2010/main" val="3927892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Andere </a:t>
            </a:r>
            <a:br>
              <a:rPr lang="de-AT" dirty="0"/>
            </a:br>
            <a:r>
              <a:rPr lang="de-AT" dirty="0" smtClean="0"/>
              <a:t>Arbeitsmittel</a:t>
            </a:r>
            <a:br>
              <a:rPr lang="de-AT" dirty="0" smtClean="0"/>
            </a:br>
            <a:r>
              <a:rPr lang="de-AT" dirty="0" smtClean="0"/>
              <a:t>KZ 719</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Berufstätige können Aufwendungen im Zusammenhang mit ihrem Job steuerlich als Werbungskosten geltend machen.</a:t>
            </a:r>
          </a:p>
          <a:p>
            <a:pPr marL="0" indent="0">
              <a:buNone/>
            </a:pPr>
            <a:endParaRPr lang="de-AT" dirty="0"/>
          </a:p>
          <a:p>
            <a:pPr marL="0" indent="0">
              <a:buNone/>
            </a:pPr>
            <a:r>
              <a:rPr lang="de-AT" dirty="0"/>
              <a:t>Das können Sie geltend machen:</a:t>
            </a:r>
          </a:p>
          <a:p>
            <a:r>
              <a:rPr lang="de-AT" dirty="0"/>
              <a:t>Kosten für typische Berufskleidung inklusive Reinigung</a:t>
            </a:r>
          </a:p>
          <a:p>
            <a:r>
              <a:rPr lang="de-AT" dirty="0"/>
              <a:t>Aufwand für Arbeitsmittel und Werkzeuge </a:t>
            </a:r>
          </a:p>
          <a:p>
            <a:r>
              <a:rPr lang="de-AT" dirty="0">
                <a:solidFill>
                  <a:srgbClr val="E30613"/>
                </a:solidFill>
              </a:rPr>
              <a:t>ACHTUNG: </a:t>
            </a:r>
            <a:r>
              <a:rPr lang="de-AT" dirty="0"/>
              <a:t>Kosten für digitale Arbeitsmittel wie etwa Computer sind bei der Kennzahl 169 der Arbeitnehmerveranlagung einzutragen!</a:t>
            </a:r>
            <a:r>
              <a:rPr lang="de-AT" b="1" dirty="0"/>
              <a:t/>
            </a:r>
            <a:br>
              <a:rPr lang="de-AT" b="1" dirty="0"/>
            </a:br>
            <a:endParaRPr lang="de-AT" dirty="0"/>
          </a:p>
          <a:p>
            <a:endParaRPr lang="de-AT" dirty="0"/>
          </a:p>
        </p:txBody>
      </p:sp>
    </p:spTree>
    <p:extLst>
      <p:ext uri="{BB962C8B-B14F-4D97-AF65-F5344CB8AC3E}">
        <p14:creationId xmlns:p14="http://schemas.microsoft.com/office/powerpoint/2010/main" val="316886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Fachliteratur</a:t>
            </a:r>
            <a:br>
              <a:rPr lang="de-AT" dirty="0" smtClean="0"/>
            </a:br>
            <a:r>
              <a:rPr lang="de-AT" dirty="0" smtClean="0"/>
              <a:t>KZ 720</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Ausgaben für Fachbücher (oder entsprechende elektronische Datenträger), die in Zusammenhang mit dem Beruf stehen, sind als Werbungskosten abschreibbar.</a:t>
            </a:r>
          </a:p>
          <a:p>
            <a:r>
              <a:rPr lang="de-AT" dirty="0">
                <a:solidFill>
                  <a:srgbClr val="FF0000"/>
                </a:solidFill>
              </a:rPr>
              <a:t>HINWEIS:</a:t>
            </a:r>
            <a:r>
              <a:rPr lang="de-AT" dirty="0"/>
              <a:t> Auf dem Beleg muss der genaue Titel des Werkes vermerkt sein. Die Bezeichnung "diverse Fachliteratur" reicht nicht aus. </a:t>
            </a:r>
          </a:p>
          <a:p>
            <a:pPr marL="0" indent="0">
              <a:buNone/>
            </a:pPr>
            <a:endParaRPr lang="de-AT" dirty="0"/>
          </a:p>
          <a:p>
            <a:pPr marL="0" indent="0">
              <a:buNone/>
            </a:pPr>
            <a:r>
              <a:rPr lang="de-AT" dirty="0"/>
              <a:t>Nicht als Fachliteratur gelten:</a:t>
            </a:r>
          </a:p>
          <a:p>
            <a:r>
              <a:rPr lang="de-AT" dirty="0"/>
              <a:t>Allgemein bildende Werke wie Lexika </a:t>
            </a:r>
          </a:p>
          <a:p>
            <a:r>
              <a:rPr lang="de-AT" dirty="0"/>
              <a:t>Zeitungen und Zeitschriften (stellen grundsätzlich privaten Aufwand dar)</a:t>
            </a:r>
            <a:r>
              <a:rPr lang="de-AT" b="1" dirty="0"/>
              <a:t/>
            </a:r>
            <a:br>
              <a:rPr lang="de-AT" b="1" dirty="0"/>
            </a:br>
            <a:endParaRPr lang="de-AT" dirty="0"/>
          </a:p>
          <a:p>
            <a:endParaRPr lang="de-AT" dirty="0"/>
          </a:p>
        </p:txBody>
      </p:sp>
    </p:spTree>
    <p:extLst>
      <p:ext uri="{BB962C8B-B14F-4D97-AF65-F5344CB8AC3E}">
        <p14:creationId xmlns:p14="http://schemas.microsoft.com/office/powerpoint/2010/main" val="2125998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Berufliche </a:t>
            </a:r>
            <a:r>
              <a:rPr lang="de-AT" dirty="0" smtClean="0"/>
              <a:t>Reisekosten</a:t>
            </a:r>
            <a:br>
              <a:rPr lang="de-AT" dirty="0" smtClean="0"/>
            </a:br>
            <a:r>
              <a:rPr lang="de-AT" dirty="0" smtClean="0"/>
              <a:t>KZ 721</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479902"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Kosten für Dienstreisen sind absetzbar. Darunter sind Fahrtkosten zu verstehen (Kilometergeld, Bahn- oder Flugtickets, Taxirechnungen), ein Verpflegungsmehraufwand in Form von Taggeldern sowie Nächtigungskosten</a:t>
            </a:r>
            <a:r>
              <a:rPr lang="de-AT" dirty="0" smtClean="0"/>
              <a:t>.</a:t>
            </a:r>
          </a:p>
          <a:p>
            <a:pPr marL="0" indent="0">
              <a:buNone/>
            </a:pPr>
            <a:endParaRPr lang="de-AT" sz="1000" dirty="0"/>
          </a:p>
          <a:p>
            <a:pPr marL="0" indent="0">
              <a:buNone/>
            </a:pPr>
            <a:r>
              <a:rPr lang="de-AT" dirty="0" smtClean="0"/>
              <a:t>Eine </a:t>
            </a:r>
            <a:r>
              <a:rPr lang="de-AT" dirty="0"/>
              <a:t>Dienstreise liegt vor, wenn</a:t>
            </a:r>
          </a:p>
          <a:p>
            <a:r>
              <a:rPr lang="de-AT" dirty="0"/>
              <a:t>Ihr Arbeitgeber Ihnen den Auftrag dazu erteilt hat ODER</a:t>
            </a:r>
          </a:p>
          <a:p>
            <a:r>
              <a:rPr lang="de-AT" dirty="0"/>
              <a:t>Sie auf Eigeninitiative zum Beispiel zu einer beruflichen Fortbildung </a:t>
            </a:r>
            <a:r>
              <a:rPr lang="de-AT" dirty="0" smtClean="0"/>
              <a:t>fahren</a:t>
            </a:r>
          </a:p>
          <a:p>
            <a:pPr marL="0" indent="0">
              <a:buNone/>
            </a:pPr>
            <a:endParaRPr lang="de-AT" sz="1000" dirty="0"/>
          </a:p>
          <a:p>
            <a:pPr marL="0" indent="0">
              <a:buNone/>
            </a:pPr>
            <a:r>
              <a:rPr lang="de-AT" dirty="0" smtClean="0"/>
              <a:t>Nicht </a:t>
            </a:r>
            <a:r>
              <a:rPr lang="de-AT" dirty="0"/>
              <a:t>als Dienstreisen gelten:</a:t>
            </a:r>
          </a:p>
          <a:p>
            <a:r>
              <a:rPr lang="de-AT" dirty="0"/>
              <a:t>Fahrtkosten zwischen Wohnung und Arbeitsstätte</a:t>
            </a:r>
          </a:p>
          <a:p>
            <a:r>
              <a:rPr lang="de-AT" dirty="0" smtClean="0">
                <a:hlinkClick r:id="rId3"/>
              </a:rPr>
              <a:t>Familienheimfahrten</a:t>
            </a:r>
            <a:endParaRPr lang="de-AT" dirty="0" smtClean="0"/>
          </a:p>
          <a:p>
            <a:r>
              <a:rPr lang="de-DE" dirty="0" smtClean="0"/>
              <a:t>Höhe der Fahrtkosten: amtl. Km-Geld 0,42</a:t>
            </a:r>
          </a:p>
          <a:p>
            <a:r>
              <a:rPr lang="de-DE" dirty="0" smtClean="0"/>
              <a:t>Höhe der Tag- u. Nächtigungsgelder: Inland u. Ausland</a:t>
            </a:r>
            <a:endParaRPr lang="de-AT" dirty="0"/>
          </a:p>
          <a:p>
            <a:endParaRPr lang="de-AT" b="1" dirty="0"/>
          </a:p>
          <a:p>
            <a:endParaRPr lang="de-AT" dirty="0"/>
          </a:p>
        </p:txBody>
      </p:sp>
    </p:spTree>
    <p:extLst>
      <p:ext uri="{BB962C8B-B14F-4D97-AF65-F5344CB8AC3E}">
        <p14:creationId xmlns:p14="http://schemas.microsoft.com/office/powerpoint/2010/main" val="2587945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Fortbildung/</a:t>
            </a:r>
            <a:br>
              <a:rPr lang="de-AT" dirty="0"/>
            </a:br>
            <a:r>
              <a:rPr lang="de-AT" dirty="0" smtClean="0"/>
              <a:t>Weiterbildung</a:t>
            </a:r>
            <a:br>
              <a:rPr lang="de-AT" dirty="0" smtClean="0"/>
            </a:br>
            <a:r>
              <a:rPr lang="de-AT" dirty="0" smtClean="0"/>
              <a:t>KZ 722</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err="1" smtClean="0"/>
              <a:t>Ausbildungs</a:t>
            </a:r>
            <a:r>
              <a:rPr lang="de-AT" b="1" dirty="0" smtClean="0"/>
              <a:t>­-, Fortbildungs- und Umschulungskosten</a:t>
            </a:r>
            <a:endParaRPr lang="de-AT" b="1" dirty="0"/>
          </a:p>
          <a:p>
            <a:r>
              <a:rPr lang="de-AT" dirty="0"/>
              <a:t>Sie können jene Kosten einer Bildungsmaßnahme geltend machen, die zur Erlangung von Kenntnissen für einen künftigen Beruf dienen. Dieser muss mit der jetzt ausgeübten Tätigkeit verwandt </a:t>
            </a:r>
            <a:r>
              <a:rPr lang="de-AT" dirty="0" smtClean="0"/>
              <a:t>sein</a:t>
            </a:r>
            <a:r>
              <a:rPr lang="de-AT" dirty="0"/>
              <a:t> </a:t>
            </a:r>
            <a:r>
              <a:rPr lang="de-AT" dirty="0" smtClean="0"/>
              <a:t>ODER</a:t>
            </a:r>
          </a:p>
          <a:p>
            <a:pPr marL="0" indent="0">
              <a:buNone/>
            </a:pPr>
            <a:endParaRPr lang="de-AT" dirty="0" smtClean="0"/>
          </a:p>
          <a:p>
            <a:r>
              <a:rPr lang="de-AT" b="1" dirty="0"/>
              <a:t>Fortbildung in Zusammenhang mit zukünftiger Tätigkeit: </a:t>
            </a:r>
            <a:r>
              <a:rPr lang="de-AT" dirty="0"/>
              <a:t>Besteht ein konkreter Zusammenhang mit einer zukünftigen Tätigkeit, etwa weil Sie eine Jobzusage haben, können Fortbildungskosten für diese Tätigkeit auch vor Antritt des Dienstverhältnisses als vorweggenommene Werbungskosten berücksichtigt </a:t>
            </a:r>
            <a:r>
              <a:rPr lang="de-AT" dirty="0" smtClean="0"/>
              <a:t>werden</a:t>
            </a:r>
            <a:r>
              <a:rPr lang="de-AT" dirty="0"/>
              <a:t> </a:t>
            </a:r>
            <a:r>
              <a:rPr lang="de-AT" dirty="0" smtClean="0"/>
              <a:t>ODER</a:t>
            </a:r>
          </a:p>
          <a:p>
            <a:pPr marL="0" indent="0">
              <a:buNone/>
            </a:pPr>
            <a:endParaRPr lang="de-AT" dirty="0" smtClean="0"/>
          </a:p>
          <a:p>
            <a:r>
              <a:rPr lang="de-AT" dirty="0"/>
              <a:t>Die </a:t>
            </a:r>
            <a:r>
              <a:rPr lang="de-AT" b="1" dirty="0"/>
              <a:t>Umschulung</a:t>
            </a:r>
            <a:r>
              <a:rPr lang="de-AT" dirty="0"/>
              <a:t> muss auf die tatsächliche Ausübung eines anderen Berufes abzielen</a:t>
            </a:r>
          </a:p>
          <a:p>
            <a:endParaRPr lang="de-AT" dirty="0"/>
          </a:p>
          <a:p>
            <a:endParaRPr lang="de-AT" dirty="0"/>
          </a:p>
          <a:p>
            <a:pPr marL="0" indent="0">
              <a:buNone/>
            </a:pPr>
            <a:endParaRPr lang="de-AT" dirty="0"/>
          </a:p>
          <a:p>
            <a:pPr marL="0" indent="0">
              <a:buNone/>
            </a:pPr>
            <a:endParaRPr lang="de-AT" dirty="0"/>
          </a:p>
        </p:txBody>
      </p:sp>
    </p:spTree>
    <p:extLst>
      <p:ext uri="{BB962C8B-B14F-4D97-AF65-F5344CB8AC3E}">
        <p14:creationId xmlns:p14="http://schemas.microsoft.com/office/powerpoint/2010/main" val="505380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Familienheim-fahrten/ doppelte </a:t>
            </a:r>
            <a:r>
              <a:rPr lang="de-AT" dirty="0" smtClean="0"/>
              <a:t>Haushaltsführung</a:t>
            </a:r>
            <a:br>
              <a:rPr lang="de-AT" dirty="0" smtClean="0"/>
            </a:br>
            <a:r>
              <a:rPr lang="de-AT" dirty="0" smtClean="0"/>
              <a:t>KZ 300/723</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Wenn Sie so weit von Ihrem Familienwohnsitz entfernt arbeiten, dass Ihnen die tägliche Heimkehr zum Wohnsitz nicht möglich ist, können Sie nicht nur die Kosten für einen Zweitwohnsitz absetzen. Auch die Kosten für Heimfahrten zum Familienwohnsitz können Sie bei der Arbeitnehmerveranlagung (ANV) geltend machen. </a:t>
            </a:r>
            <a:endParaRPr lang="de-AT" dirty="0" smtClean="0"/>
          </a:p>
          <a:p>
            <a:pPr marL="0" indent="0">
              <a:buNone/>
            </a:pPr>
            <a:endParaRPr lang="de-AT" sz="100" dirty="0" smtClean="0"/>
          </a:p>
          <a:p>
            <a:pPr marL="0" indent="0">
              <a:buNone/>
            </a:pPr>
            <a:r>
              <a:rPr lang="de-AT" b="1" dirty="0"/>
              <a:t>Familienheimfahrten </a:t>
            </a:r>
          </a:p>
          <a:p>
            <a:r>
              <a:rPr lang="de-AT" dirty="0"/>
              <a:t>Für den Zeitraum, für den Sie die Kosten der doppelten Haushaltsführung abschreiben können, können Sie auch die Kosten für Familienheimfahrten geltend machen.</a:t>
            </a:r>
          </a:p>
          <a:p>
            <a:pPr marL="0" indent="0">
              <a:buNone/>
            </a:pPr>
            <a:endParaRPr lang="de-AT" sz="100" b="1" dirty="0" smtClean="0"/>
          </a:p>
          <a:p>
            <a:pPr marL="0" indent="0">
              <a:buNone/>
            </a:pPr>
            <a:r>
              <a:rPr lang="de-AT" b="1" dirty="0" smtClean="0"/>
              <a:t>Doppelte </a:t>
            </a:r>
            <a:r>
              <a:rPr lang="de-AT" b="1" dirty="0"/>
              <a:t>Haushaltsführung</a:t>
            </a:r>
          </a:p>
          <a:p>
            <a:pPr marL="0" indent="0">
              <a:buNone/>
            </a:pPr>
            <a:r>
              <a:rPr lang="de-AT" dirty="0"/>
              <a:t>Absetzbare Kosten bei doppelter Haushaltsführung</a:t>
            </a:r>
          </a:p>
          <a:p>
            <a:r>
              <a:rPr lang="de-AT" dirty="0"/>
              <a:t>Miete (inklusive Betriebskosten, Strom und Gas) für eine zweckentsprechende Zweitwohnung mit rund 55 m</a:t>
            </a:r>
            <a:r>
              <a:rPr lang="de-AT" baseline="30000" dirty="0"/>
              <a:t>2</a:t>
            </a:r>
          </a:p>
          <a:p>
            <a:r>
              <a:rPr lang="de-AT" dirty="0"/>
              <a:t>Erforderliche Einrichtungsgegenstände </a:t>
            </a:r>
            <a:r>
              <a:rPr lang="de-AT" dirty="0" err="1" smtClean="0"/>
              <a:t>usw</a:t>
            </a:r>
            <a:r>
              <a:rPr lang="de-AT" dirty="0" smtClean="0"/>
              <a:t>….</a:t>
            </a:r>
            <a:endParaRPr lang="de-AT" dirty="0"/>
          </a:p>
          <a:p>
            <a:pPr marL="0" indent="0">
              <a:buNone/>
            </a:pPr>
            <a:endParaRPr lang="de-AT" b="1" dirty="0"/>
          </a:p>
        </p:txBody>
      </p:sp>
    </p:spTree>
    <p:extLst>
      <p:ext uri="{BB962C8B-B14F-4D97-AF65-F5344CB8AC3E}">
        <p14:creationId xmlns:p14="http://schemas.microsoft.com/office/powerpoint/2010/main" val="795429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Arbeitszimmer</a:t>
            </a:r>
            <a:br>
              <a:rPr lang="de-AT" dirty="0" smtClean="0"/>
            </a:br>
            <a:r>
              <a:rPr lang="de-AT" dirty="0" smtClean="0"/>
              <a:t>KZ 159</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Wenn Sie über ein steuerlich anerkanntes Arbeitszimmer verfügen, können Sie statt der Kosten für ergonomisches Büromobiliar die Kosten und Ausgaben für das Arbeitszimmer absetzen. </a:t>
            </a:r>
          </a:p>
          <a:p>
            <a:pPr marL="0" indent="0">
              <a:buNone/>
            </a:pPr>
            <a:r>
              <a:rPr lang="de-AT" dirty="0" smtClean="0"/>
              <a:t>Absetzbar </a:t>
            </a:r>
            <a:r>
              <a:rPr lang="de-AT" dirty="0"/>
              <a:t>sind: </a:t>
            </a:r>
          </a:p>
          <a:p>
            <a:r>
              <a:rPr lang="de-AT" dirty="0"/>
              <a:t>anteilige </a:t>
            </a:r>
            <a:r>
              <a:rPr lang="de-AT" dirty="0" smtClean="0"/>
              <a:t>Miete bzw. Betriebskosten, Internet</a:t>
            </a:r>
            <a:r>
              <a:rPr lang="de-AT" dirty="0"/>
              <a:t> </a:t>
            </a:r>
            <a:r>
              <a:rPr lang="de-AT" dirty="0" smtClean="0"/>
              <a:t>o. Büromöbel</a:t>
            </a:r>
          </a:p>
          <a:p>
            <a:pPr marL="0" indent="0">
              <a:buNone/>
            </a:pPr>
            <a:r>
              <a:rPr lang="de-AT" b="1" dirty="0" smtClean="0"/>
              <a:t>Definition</a:t>
            </a:r>
            <a:r>
              <a:rPr lang="de-AT" b="1" dirty="0"/>
              <a:t>: Steuerlich an­erkanntes Arbeits­zimmer</a:t>
            </a:r>
          </a:p>
          <a:p>
            <a:r>
              <a:rPr lang="de-AT" dirty="0"/>
              <a:t>Ein steuerlich anerkanntes Arbeitszimmer liegt nur dann vor, wenn das Arbeitszimmer ausschließlich beruflich genutzt wird und den Mittelpunkt Ihrer gesamten beruflichen Tätigkeit darstellt.</a:t>
            </a:r>
          </a:p>
          <a:p>
            <a:r>
              <a:rPr lang="de-AT" dirty="0"/>
              <a:t>Stellt Ihnen der Arbeitgeber grundsätzlich ein Büro zur Verfügung und können Sie es nur vorübergehend zum Beispiel wegen Corona nicht nutzen, sind die Kosten des Arbeitszimmers nicht absetzbar.</a:t>
            </a:r>
          </a:p>
          <a:p>
            <a:endParaRPr lang="de-AT" dirty="0"/>
          </a:p>
        </p:txBody>
      </p:sp>
    </p:spTree>
    <p:extLst>
      <p:ext uri="{BB962C8B-B14F-4D97-AF65-F5344CB8AC3E}">
        <p14:creationId xmlns:p14="http://schemas.microsoft.com/office/powerpoint/2010/main" val="221983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6AF0EB1-AE58-E269-D438-3295217E40D5}"/>
              </a:ext>
            </a:extLst>
          </p:cNvPr>
          <p:cNvSpPr>
            <a:spLocks noGrp="1"/>
          </p:cNvSpPr>
          <p:nvPr>
            <p:ph type="body" idx="1"/>
          </p:nvPr>
        </p:nvSpPr>
        <p:spPr>
          <a:xfrm>
            <a:off x="4224338" y="188640"/>
            <a:ext cx="7056437" cy="5832748"/>
          </a:xfrm>
        </p:spPr>
        <p:txBody>
          <a:bodyPr>
            <a:normAutofit/>
          </a:bodyPr>
          <a:lstStyle/>
          <a:p>
            <a:pPr marL="6350" indent="0">
              <a:buNone/>
            </a:pPr>
            <a:endParaRPr lang="de-DE" dirty="0"/>
          </a:p>
          <a:p>
            <a:r>
              <a:rPr lang="de-DE" dirty="0"/>
              <a:t>2023</a:t>
            </a:r>
          </a:p>
          <a:p>
            <a:r>
              <a:rPr lang="de-DE" dirty="0"/>
              <a:t>2024</a:t>
            </a:r>
          </a:p>
          <a:p>
            <a:r>
              <a:rPr lang="de-DE" dirty="0"/>
              <a:t>2025 </a:t>
            </a:r>
          </a:p>
          <a:p>
            <a:r>
              <a:rPr lang="de-DE" dirty="0"/>
              <a:t>2026</a:t>
            </a:r>
          </a:p>
          <a:p>
            <a:r>
              <a:rPr lang="de-DE" dirty="0"/>
              <a:t>2027 </a:t>
            </a:r>
          </a:p>
          <a:p>
            <a:pPr marL="6350" indent="0">
              <a:buNone/>
            </a:pPr>
            <a:endParaRPr lang="de-DE" dirty="0"/>
          </a:p>
        </p:txBody>
      </p:sp>
      <p:sp>
        <p:nvSpPr>
          <p:cNvPr id="3" name="Titel 2">
            <a:extLst>
              <a:ext uri="{FF2B5EF4-FFF2-40B4-BE49-F238E27FC236}">
                <a16:creationId xmlns:a16="http://schemas.microsoft.com/office/drawing/2014/main" id="{B003109F-D40A-86D7-AE1E-5398F7F5FE96}"/>
              </a:ext>
            </a:extLst>
          </p:cNvPr>
          <p:cNvSpPr>
            <a:spLocks noGrp="1"/>
          </p:cNvSpPr>
          <p:nvPr>
            <p:ph type="title"/>
          </p:nvPr>
        </p:nvSpPr>
        <p:spPr/>
        <p:txBody>
          <a:bodyPr/>
          <a:lstStyle/>
          <a:p>
            <a:r>
              <a:rPr lang="de-DE" dirty="0"/>
              <a:t>Antragsfristen für die ANV 2022</a:t>
            </a:r>
          </a:p>
        </p:txBody>
      </p:sp>
      <p:pic>
        <p:nvPicPr>
          <p:cNvPr id="4" name="Grafik 3">
            <a:extLst>
              <a:ext uri="{FF2B5EF4-FFF2-40B4-BE49-F238E27FC236}">
                <a16:creationId xmlns:a16="http://schemas.microsoft.com/office/drawing/2014/main" id="{966EE240-6396-494F-8290-B64F722F2F89}"/>
              </a:ext>
            </a:extLst>
          </p:cNvPr>
          <p:cNvPicPr>
            <a:picLocks noChangeAspect="1"/>
          </p:cNvPicPr>
          <p:nvPr/>
        </p:nvPicPr>
        <p:blipFill>
          <a:blip r:embed="rId2"/>
          <a:stretch>
            <a:fillRect/>
          </a:stretch>
        </p:blipFill>
        <p:spPr>
          <a:xfrm>
            <a:off x="7536160" y="764704"/>
            <a:ext cx="3888432" cy="5414358"/>
          </a:xfrm>
          <a:prstGeom prst="rect">
            <a:avLst/>
          </a:prstGeom>
        </p:spPr>
      </p:pic>
    </p:spTree>
    <p:extLst>
      <p:ext uri="{BB962C8B-B14F-4D97-AF65-F5344CB8AC3E}">
        <p14:creationId xmlns:p14="http://schemas.microsoft.com/office/powerpoint/2010/main" val="2821222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a:t>Sonstige </a:t>
            </a:r>
            <a:r>
              <a:rPr lang="de-AT" dirty="0" smtClean="0"/>
              <a:t>Werbungskosten</a:t>
            </a:r>
            <a:br>
              <a:rPr lang="de-AT" dirty="0" smtClean="0"/>
            </a:br>
            <a:r>
              <a:rPr lang="de-AT" dirty="0" smtClean="0"/>
              <a:t>KZ 724</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Dazu zählen etwa:</a:t>
            </a:r>
          </a:p>
          <a:p>
            <a:r>
              <a:rPr lang="de-AT" dirty="0"/>
              <a:t>Betriebsratsumlage</a:t>
            </a:r>
          </a:p>
          <a:p>
            <a:r>
              <a:rPr lang="de-AT" dirty="0"/>
              <a:t>Ausgaben für Job-Bewerbungen</a:t>
            </a:r>
          </a:p>
          <a:p>
            <a:r>
              <a:rPr lang="de-AT" dirty="0"/>
              <a:t>Fehlgelder: Kassenfehlbeträge, die Sie dem Arbeitgeber ersetzen müssen (sofern die Beträge nicht schon bei der laufenden Lohnverrechnung steuermindernd berücksichtigt wurden)</a:t>
            </a:r>
          </a:p>
        </p:txBody>
      </p:sp>
    </p:spTree>
    <p:extLst>
      <p:ext uri="{BB962C8B-B14F-4D97-AF65-F5344CB8AC3E}">
        <p14:creationId xmlns:p14="http://schemas.microsoft.com/office/powerpoint/2010/main" val="2431314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accent1"/>
                </a:solidFill>
              </a:rPr>
              <a:t>Familien im Steuerrecht</a:t>
            </a:r>
            <a:r>
              <a:rPr lang="de-DE" sz="3600" dirty="0" smtClean="0">
                <a:solidFill>
                  <a:schemeClr val="tx1"/>
                </a:solidFill>
              </a:rPr>
              <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1477547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DE" dirty="0" smtClean="0"/>
              <a:t>Formular L1k</a:t>
            </a:r>
            <a:endParaRPr lang="de-DE" dirty="0"/>
          </a:p>
        </p:txBody>
      </p:sp>
      <p:pic>
        <p:nvPicPr>
          <p:cNvPr id="2" name="Grafik 1"/>
          <p:cNvPicPr>
            <a:picLocks noChangeAspect="1"/>
          </p:cNvPicPr>
          <p:nvPr/>
        </p:nvPicPr>
        <p:blipFill>
          <a:blip r:embed="rId2"/>
          <a:stretch>
            <a:fillRect/>
          </a:stretch>
        </p:blipFill>
        <p:spPr>
          <a:xfrm>
            <a:off x="8054770" y="548680"/>
            <a:ext cx="3635683" cy="5263711"/>
          </a:xfrm>
          <a:prstGeom prst="rect">
            <a:avLst/>
          </a:prstGeom>
        </p:spPr>
      </p:pic>
      <p:pic>
        <p:nvPicPr>
          <p:cNvPr id="3" name="Grafik 2"/>
          <p:cNvPicPr>
            <a:picLocks noChangeAspect="1"/>
          </p:cNvPicPr>
          <p:nvPr/>
        </p:nvPicPr>
        <p:blipFill>
          <a:blip r:embed="rId3"/>
          <a:stretch>
            <a:fillRect/>
          </a:stretch>
        </p:blipFill>
        <p:spPr>
          <a:xfrm>
            <a:off x="4215935" y="548680"/>
            <a:ext cx="3940403" cy="5441869"/>
          </a:xfrm>
          <a:prstGeom prst="rect">
            <a:avLst/>
          </a:prstGeom>
        </p:spPr>
      </p:pic>
    </p:spTree>
    <p:extLst>
      <p:ext uri="{BB962C8B-B14F-4D97-AF65-F5344CB8AC3E}">
        <p14:creationId xmlns:p14="http://schemas.microsoft.com/office/powerpoint/2010/main" val="337716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Alleinerzieher-absetzbetrag</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Alleinerzieherabsetzbetrag (</a:t>
            </a:r>
            <a:r>
              <a:rPr lang="de-AT" b="1" dirty="0" smtClean="0"/>
              <a:t>AEAB)</a:t>
            </a:r>
          </a:p>
          <a:p>
            <a:pPr marL="0" indent="0">
              <a:buNone/>
            </a:pPr>
            <a:r>
              <a:rPr lang="de-AT" dirty="0" smtClean="0"/>
              <a:t>Der </a:t>
            </a:r>
            <a:r>
              <a:rPr lang="de-AT" b="1" dirty="0"/>
              <a:t>Absetzbetrag für Alleinerziehende</a:t>
            </a:r>
            <a:r>
              <a:rPr lang="de-AT" dirty="0"/>
              <a:t> steht Ihnen zu, wenn Sie </a:t>
            </a:r>
            <a:endParaRPr lang="de-AT" dirty="0" smtClean="0"/>
          </a:p>
          <a:p>
            <a:r>
              <a:rPr lang="de-AT" dirty="0" smtClean="0"/>
              <a:t>in </a:t>
            </a:r>
            <a:r>
              <a:rPr lang="de-AT" dirty="0"/>
              <a:t>einem Kalenderjahr für ein oder mehrere Kinder mehr als sechs Monate Familienbeihilfe bezogen haben </a:t>
            </a:r>
            <a:r>
              <a:rPr lang="de-AT" dirty="0" smtClean="0"/>
              <a:t>und</a:t>
            </a:r>
          </a:p>
          <a:p>
            <a:r>
              <a:rPr lang="de-AT" dirty="0" smtClean="0"/>
              <a:t>mehr </a:t>
            </a:r>
            <a:r>
              <a:rPr lang="de-AT" dirty="0"/>
              <a:t>als die Hälfte im Kalenderjahr nicht in einer Ehe, einer Lebens­ge­mein­schaft oder einer eingetragenen Partnerschaft gelebt haben.</a:t>
            </a:r>
          </a:p>
          <a:p>
            <a:pPr marL="0" indent="0">
              <a:buNone/>
            </a:pPr>
            <a:r>
              <a:rPr lang="de-AT" dirty="0">
                <a:solidFill>
                  <a:srgbClr val="0F265C"/>
                </a:solidFill>
              </a:rPr>
              <a:t/>
            </a:r>
            <a:br>
              <a:rPr lang="de-AT" dirty="0">
                <a:solidFill>
                  <a:srgbClr val="0F265C"/>
                </a:solidFill>
              </a:rPr>
            </a:br>
            <a:endParaRPr lang="de-DE" dirty="0">
              <a:solidFill>
                <a:srgbClr val="0F265C"/>
              </a:solidFill>
            </a:endParaRPr>
          </a:p>
        </p:txBody>
      </p:sp>
    </p:spTree>
    <p:extLst>
      <p:ext uri="{BB962C8B-B14F-4D97-AF65-F5344CB8AC3E}">
        <p14:creationId xmlns:p14="http://schemas.microsoft.com/office/powerpoint/2010/main" val="2465911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Alleinverdiener-absetzbetrag</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err="1"/>
              <a:t>Alleinverdienerabsetzbetrag</a:t>
            </a:r>
            <a:r>
              <a:rPr lang="de-AT" b="1" dirty="0"/>
              <a:t> (</a:t>
            </a:r>
            <a:r>
              <a:rPr lang="de-AT" b="1" dirty="0" smtClean="0"/>
              <a:t>AVAB)</a:t>
            </a:r>
          </a:p>
          <a:p>
            <a:pPr marL="0" indent="0">
              <a:buNone/>
            </a:pPr>
            <a:r>
              <a:rPr lang="de-AT" b="1" dirty="0" smtClean="0"/>
              <a:t>Alleinverdiener</a:t>
            </a:r>
            <a:r>
              <a:rPr lang="de-AT" dirty="0" smtClean="0"/>
              <a:t> im </a:t>
            </a:r>
            <a:r>
              <a:rPr lang="de-AT" dirty="0"/>
              <a:t>Steuerrecht, </a:t>
            </a:r>
            <a:r>
              <a:rPr lang="de-AT" dirty="0" smtClean="0"/>
              <a:t>d.h. es braucht drei </a:t>
            </a:r>
            <a:r>
              <a:rPr lang="de-AT" dirty="0"/>
              <a:t>Voraussetzungen </a:t>
            </a:r>
            <a:r>
              <a:rPr lang="de-AT" dirty="0" smtClean="0"/>
              <a:t>dafür:</a:t>
            </a:r>
            <a:endParaRPr lang="de-AT" dirty="0"/>
          </a:p>
          <a:p>
            <a:r>
              <a:rPr lang="de-AT" dirty="0" smtClean="0"/>
              <a:t>Ehe</a:t>
            </a:r>
            <a:r>
              <a:rPr lang="de-AT" dirty="0"/>
              <a:t>, Lebensgemeinschaft </a:t>
            </a:r>
            <a:r>
              <a:rPr lang="de-AT" dirty="0" smtClean="0"/>
              <a:t>oder </a:t>
            </a:r>
            <a:r>
              <a:rPr lang="de-AT" dirty="0"/>
              <a:t>eingetragene Partnerschaft dauerte im Kalenderjahr mehr als sechs </a:t>
            </a:r>
            <a:r>
              <a:rPr lang="de-AT" dirty="0" smtClean="0"/>
              <a:t>Monate.</a:t>
            </a:r>
          </a:p>
          <a:p>
            <a:r>
              <a:rPr lang="de-AT" dirty="0" smtClean="0"/>
              <a:t>Es </a:t>
            </a:r>
            <a:r>
              <a:rPr lang="de-AT" dirty="0"/>
              <a:t>wurde für ein oder mehrere Kinder mehr als sechs Monate Familienbeihilfe </a:t>
            </a:r>
            <a:r>
              <a:rPr lang="de-AT" dirty="0" smtClean="0"/>
              <a:t>bezogen.</a:t>
            </a:r>
          </a:p>
          <a:p>
            <a:r>
              <a:rPr lang="de-AT" dirty="0" smtClean="0"/>
              <a:t>Und der Partner </a:t>
            </a:r>
            <a:r>
              <a:rPr lang="de-AT" dirty="0"/>
              <a:t>hat im selben Kalenderjahr nicht mehr als 6.312 Euro (bis 2022: 6.000 Euro) verdient. </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2362581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Wie ergeben sich </a:t>
            </a:r>
            <a:br>
              <a:rPr lang="de-AT" dirty="0" smtClean="0"/>
            </a:br>
            <a:r>
              <a:rPr lang="de-AT" dirty="0" smtClean="0"/>
              <a:t>€ 6.000,00 Dazuverdienst?</a:t>
            </a:r>
            <a:endParaRPr lang="de-DE" dirty="0"/>
          </a:p>
        </p:txBody>
      </p:sp>
      <p:graphicFrame>
        <p:nvGraphicFramePr>
          <p:cNvPr id="2" name="Tabelle 1"/>
          <p:cNvGraphicFramePr>
            <a:graphicFrameLocks noGrp="1"/>
          </p:cNvGraphicFramePr>
          <p:nvPr>
            <p:extLst/>
          </p:nvPr>
        </p:nvGraphicFramePr>
        <p:xfrm>
          <a:off x="4151784" y="836712"/>
          <a:ext cx="7346032" cy="4175760"/>
        </p:xfrm>
        <a:graphic>
          <a:graphicData uri="http://schemas.openxmlformats.org/drawingml/2006/table">
            <a:tbl>
              <a:tblPr/>
              <a:tblGrid>
                <a:gridCol w="1287225">
                  <a:extLst>
                    <a:ext uri="{9D8B030D-6E8A-4147-A177-3AD203B41FA5}">
                      <a16:colId xmlns:a16="http://schemas.microsoft.com/office/drawing/2014/main" val="3433807837"/>
                    </a:ext>
                  </a:extLst>
                </a:gridCol>
                <a:gridCol w="6058807">
                  <a:extLst>
                    <a:ext uri="{9D8B030D-6E8A-4147-A177-3AD203B41FA5}">
                      <a16:colId xmlns:a16="http://schemas.microsoft.com/office/drawing/2014/main" val="521888984"/>
                    </a:ext>
                  </a:extLst>
                </a:gridCol>
              </a:tblGrid>
              <a:tr h="0">
                <a:tc>
                  <a:txBody>
                    <a:bodyPr/>
                    <a:lstStyle/>
                    <a:p>
                      <a:endParaRPr lang="de-AT" sz="2000" dirty="0">
                        <a:latin typeface="Arial" panose="020B0604020202020204" pitchFamily="34" charset="0"/>
                        <a:cs typeface="Arial" panose="020B0604020202020204" pitchFamily="34" charset="0"/>
                      </a:endParaRP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Bruttojahresbezug (inkl. Sonderzahlungen) </a:t>
                      </a:r>
                    </a:p>
                  </a:txBody>
                  <a:tcPr anchor="ctr">
                    <a:lnL>
                      <a:noFill/>
                    </a:lnL>
                    <a:lnR>
                      <a:noFill/>
                    </a:lnR>
                    <a:lnT>
                      <a:noFill/>
                    </a:lnT>
                    <a:lnB>
                      <a:noFill/>
                    </a:lnB>
                  </a:tcPr>
                </a:tc>
                <a:extLst>
                  <a:ext uri="{0D108BD9-81ED-4DB2-BD59-A6C34878D82A}">
                    <a16:rowId xmlns:a16="http://schemas.microsoft.com/office/drawing/2014/main" val="4059128640"/>
                  </a:ext>
                </a:extLst>
              </a:tr>
              <a:tr h="0">
                <a:tc>
                  <a:txBody>
                    <a:bodyPr/>
                    <a:lstStyle/>
                    <a:p>
                      <a:r>
                        <a:rPr lang="de-AT" sz="2000" dirty="0">
                          <a:latin typeface="Arial" panose="020B0604020202020204" pitchFamily="34" charset="0"/>
                          <a:cs typeface="Arial" panose="020B0604020202020204" pitchFamily="34" charset="0"/>
                        </a:rPr>
                        <a:t>minus</a:t>
                      </a: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steuerfreie Sonderzahlungen bis zur Höhe von </a:t>
                      </a:r>
                      <a:r>
                        <a:rPr lang="de-AT" sz="2000" dirty="0" smtClean="0">
                          <a:latin typeface="Arial" panose="020B0604020202020204" pitchFamily="34" charset="0"/>
                          <a:cs typeface="Arial" panose="020B0604020202020204" pitchFamily="34" charset="0"/>
                        </a:rPr>
                        <a:t/>
                      </a:r>
                      <a:br>
                        <a:rPr lang="de-AT" sz="2000" dirty="0" smtClean="0">
                          <a:latin typeface="Arial" panose="020B0604020202020204" pitchFamily="34" charset="0"/>
                          <a:cs typeface="Arial" panose="020B0604020202020204" pitchFamily="34" charset="0"/>
                        </a:rPr>
                      </a:br>
                      <a:r>
                        <a:rPr lang="de-AT" sz="2000" dirty="0" smtClean="0">
                          <a:latin typeface="Arial" panose="020B0604020202020204" pitchFamily="34" charset="0"/>
                          <a:cs typeface="Arial" panose="020B0604020202020204" pitchFamily="34" charset="0"/>
                        </a:rPr>
                        <a:t>max</a:t>
                      </a:r>
                      <a:r>
                        <a:rPr lang="de-AT" sz="2000" dirty="0">
                          <a:latin typeface="Arial" panose="020B0604020202020204" pitchFamily="34" charset="0"/>
                          <a:cs typeface="Arial" panose="020B0604020202020204" pitchFamily="34" charset="0"/>
                        </a:rPr>
                        <a:t>. </a:t>
                      </a:r>
                      <a:r>
                        <a:rPr lang="de-AT" sz="2000" dirty="0" smtClean="0">
                          <a:latin typeface="Arial" panose="020B0604020202020204" pitchFamily="34" charset="0"/>
                          <a:cs typeface="Arial" panose="020B0604020202020204" pitchFamily="34" charset="0"/>
                        </a:rPr>
                        <a:t>€ 2.100,00</a:t>
                      </a:r>
                      <a:endParaRPr lang="de-AT" sz="2000" dirty="0">
                        <a:latin typeface="Arial" panose="020B0604020202020204" pitchFamily="34" charset="0"/>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1123795934"/>
                  </a:ext>
                </a:extLst>
              </a:tr>
              <a:tr h="0">
                <a:tc>
                  <a:txBody>
                    <a:bodyPr/>
                    <a:lstStyle/>
                    <a:p>
                      <a:r>
                        <a:rPr lang="de-AT" sz="2000" dirty="0">
                          <a:latin typeface="Arial" panose="020B0604020202020204" pitchFamily="34" charset="0"/>
                          <a:cs typeface="Arial" panose="020B0604020202020204" pitchFamily="34" charset="0"/>
                        </a:rPr>
                        <a:t>minus</a:t>
                      </a: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steuerfreie Zulagen und Zuschläge</a:t>
                      </a:r>
                    </a:p>
                  </a:txBody>
                  <a:tcPr anchor="ctr">
                    <a:lnL>
                      <a:noFill/>
                    </a:lnL>
                    <a:lnR>
                      <a:noFill/>
                    </a:lnR>
                    <a:lnT>
                      <a:noFill/>
                    </a:lnT>
                    <a:lnB>
                      <a:noFill/>
                    </a:lnB>
                  </a:tcPr>
                </a:tc>
                <a:extLst>
                  <a:ext uri="{0D108BD9-81ED-4DB2-BD59-A6C34878D82A}">
                    <a16:rowId xmlns:a16="http://schemas.microsoft.com/office/drawing/2014/main" val="2881202934"/>
                  </a:ext>
                </a:extLst>
              </a:tr>
              <a:tr h="0">
                <a:tc>
                  <a:txBody>
                    <a:bodyPr/>
                    <a:lstStyle/>
                    <a:p>
                      <a:r>
                        <a:rPr lang="de-AT" sz="2000" dirty="0">
                          <a:latin typeface="Arial" panose="020B0604020202020204" pitchFamily="34" charset="0"/>
                          <a:cs typeface="Arial" panose="020B0604020202020204" pitchFamily="34" charset="0"/>
                        </a:rPr>
                        <a:t>minus</a:t>
                      </a: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Sozialversicherungsbeiträge</a:t>
                      </a:r>
                    </a:p>
                  </a:txBody>
                  <a:tcPr anchor="ctr">
                    <a:lnL>
                      <a:noFill/>
                    </a:lnL>
                    <a:lnR>
                      <a:noFill/>
                    </a:lnR>
                    <a:lnT>
                      <a:noFill/>
                    </a:lnT>
                    <a:lnB>
                      <a:noFill/>
                    </a:lnB>
                  </a:tcPr>
                </a:tc>
                <a:extLst>
                  <a:ext uri="{0D108BD9-81ED-4DB2-BD59-A6C34878D82A}">
                    <a16:rowId xmlns:a16="http://schemas.microsoft.com/office/drawing/2014/main" val="1087066745"/>
                  </a:ext>
                </a:extLst>
              </a:tr>
              <a:tr h="0">
                <a:tc>
                  <a:txBody>
                    <a:bodyPr/>
                    <a:lstStyle/>
                    <a:p>
                      <a:r>
                        <a:rPr lang="de-AT" sz="2000" dirty="0">
                          <a:latin typeface="Arial" panose="020B0604020202020204" pitchFamily="34" charset="0"/>
                          <a:cs typeface="Arial" panose="020B0604020202020204" pitchFamily="34" charset="0"/>
                        </a:rPr>
                        <a:t>minus</a:t>
                      </a: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Gewerkschaftsbeiträge</a:t>
                      </a:r>
                    </a:p>
                  </a:txBody>
                  <a:tcPr anchor="ctr">
                    <a:lnL>
                      <a:noFill/>
                    </a:lnL>
                    <a:lnR>
                      <a:noFill/>
                    </a:lnR>
                    <a:lnT>
                      <a:noFill/>
                    </a:lnT>
                    <a:lnB>
                      <a:noFill/>
                    </a:lnB>
                  </a:tcPr>
                </a:tc>
                <a:extLst>
                  <a:ext uri="{0D108BD9-81ED-4DB2-BD59-A6C34878D82A}">
                    <a16:rowId xmlns:a16="http://schemas.microsoft.com/office/drawing/2014/main" val="2279239526"/>
                  </a:ext>
                </a:extLst>
              </a:tr>
              <a:tr h="0">
                <a:tc>
                  <a:txBody>
                    <a:bodyPr/>
                    <a:lstStyle/>
                    <a:p>
                      <a:r>
                        <a:rPr lang="de-AT" sz="2000" dirty="0">
                          <a:latin typeface="Arial" panose="020B0604020202020204" pitchFamily="34" charset="0"/>
                          <a:cs typeface="Arial" panose="020B0604020202020204" pitchFamily="34" charset="0"/>
                        </a:rPr>
                        <a:t>minus</a:t>
                      </a: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Pendlerpauschale</a:t>
                      </a:r>
                    </a:p>
                  </a:txBody>
                  <a:tcPr anchor="ctr">
                    <a:lnL>
                      <a:noFill/>
                    </a:lnL>
                    <a:lnR>
                      <a:noFill/>
                    </a:lnR>
                    <a:lnT>
                      <a:noFill/>
                    </a:lnT>
                    <a:lnB>
                      <a:noFill/>
                    </a:lnB>
                  </a:tcPr>
                </a:tc>
                <a:extLst>
                  <a:ext uri="{0D108BD9-81ED-4DB2-BD59-A6C34878D82A}">
                    <a16:rowId xmlns:a16="http://schemas.microsoft.com/office/drawing/2014/main" val="993097532"/>
                  </a:ext>
                </a:extLst>
              </a:tr>
              <a:tr h="0">
                <a:tc>
                  <a:txBody>
                    <a:bodyPr/>
                    <a:lstStyle/>
                    <a:p>
                      <a:r>
                        <a:rPr lang="de-AT" sz="2000" dirty="0">
                          <a:latin typeface="Arial" panose="020B0604020202020204" pitchFamily="34" charset="0"/>
                          <a:cs typeface="Arial" panose="020B0604020202020204" pitchFamily="34" charset="0"/>
                        </a:rPr>
                        <a:t>minus</a:t>
                      </a:r>
                    </a:p>
                  </a:txBody>
                  <a:tcPr anchor="ctr">
                    <a:lnL>
                      <a:noFill/>
                    </a:lnL>
                    <a:lnR>
                      <a:noFill/>
                    </a:lnR>
                    <a:lnT>
                      <a:noFill/>
                    </a:lnT>
                    <a:lnB>
                      <a:noFill/>
                    </a:lnB>
                  </a:tcPr>
                </a:tc>
                <a:tc>
                  <a:txBody>
                    <a:bodyPr/>
                    <a:lstStyle/>
                    <a:p>
                      <a:r>
                        <a:rPr lang="de-AT" sz="2000" dirty="0">
                          <a:latin typeface="Arial" panose="020B0604020202020204" pitchFamily="34" charset="0"/>
                          <a:cs typeface="Arial" panose="020B0604020202020204" pitchFamily="34" charset="0"/>
                        </a:rPr>
                        <a:t>Werbungskosten (mindestens das Pauschale von </a:t>
                      </a:r>
                      <a:r>
                        <a:rPr lang="de-AT" sz="2000" dirty="0" smtClean="0">
                          <a:latin typeface="Arial" panose="020B0604020202020204" pitchFamily="34" charset="0"/>
                          <a:cs typeface="Arial" panose="020B0604020202020204" pitchFamily="34" charset="0"/>
                        </a:rPr>
                        <a:t/>
                      </a:r>
                      <a:br>
                        <a:rPr lang="de-AT" sz="2000" dirty="0" smtClean="0">
                          <a:latin typeface="Arial" panose="020B0604020202020204" pitchFamily="34" charset="0"/>
                          <a:cs typeface="Arial" panose="020B0604020202020204" pitchFamily="34" charset="0"/>
                        </a:rPr>
                      </a:br>
                      <a:r>
                        <a:rPr lang="de-AT" sz="2000" dirty="0" smtClean="0">
                          <a:latin typeface="Arial" panose="020B0604020202020204" pitchFamily="34" charset="0"/>
                          <a:cs typeface="Arial" panose="020B0604020202020204" pitchFamily="34" charset="0"/>
                        </a:rPr>
                        <a:t>€ 132,00)</a:t>
                      </a:r>
                      <a:endParaRPr lang="de-AT" sz="2000" dirty="0">
                        <a:latin typeface="Arial" panose="020B0604020202020204" pitchFamily="34" charset="0"/>
                        <a:cs typeface="Arial" panose="020B0604020202020204" pitchFamily="34" charset="0"/>
                      </a:endParaRPr>
                    </a:p>
                  </a:txBody>
                  <a:tcPr anchor="ctr">
                    <a:lnL>
                      <a:noFill/>
                    </a:lnL>
                    <a:lnR>
                      <a:noFill/>
                    </a:lnR>
                    <a:lnT>
                      <a:noFill/>
                    </a:lnT>
                    <a:lnB>
                      <a:noFill/>
                    </a:lnB>
                  </a:tcPr>
                </a:tc>
                <a:extLst>
                  <a:ext uri="{0D108BD9-81ED-4DB2-BD59-A6C34878D82A}">
                    <a16:rowId xmlns:a16="http://schemas.microsoft.com/office/drawing/2014/main" val="399592499"/>
                  </a:ext>
                </a:extLst>
              </a:tr>
              <a:tr h="0">
                <a:tc>
                  <a:txBody>
                    <a:bodyPr/>
                    <a:lstStyle/>
                    <a:p>
                      <a:r>
                        <a:rPr lang="de-AT" sz="2000" b="0" dirty="0">
                          <a:solidFill>
                            <a:schemeClr val="accent1"/>
                          </a:solidFill>
                          <a:latin typeface="Arial" panose="020B0604020202020204" pitchFamily="34" charset="0"/>
                          <a:cs typeface="Arial" panose="020B0604020202020204" pitchFamily="34" charset="0"/>
                        </a:rPr>
                        <a:t>plus</a:t>
                      </a:r>
                    </a:p>
                  </a:txBody>
                  <a:tcPr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de-AT" sz="2000" b="0" dirty="0">
                          <a:solidFill>
                            <a:schemeClr val="accent1"/>
                          </a:solidFill>
                          <a:latin typeface="Arial" panose="020B0604020202020204" pitchFamily="34" charset="0"/>
                          <a:cs typeface="Arial" panose="020B0604020202020204" pitchFamily="34" charset="0"/>
                        </a:rPr>
                        <a:t>Wochengeld und </a:t>
                      </a:r>
                      <a:r>
                        <a:rPr lang="de-AT" sz="2000" b="0" dirty="0" smtClean="0">
                          <a:solidFill>
                            <a:schemeClr val="accent1"/>
                          </a:solidFill>
                          <a:latin typeface="Arial" panose="020B0604020202020204" pitchFamily="34" charset="0"/>
                          <a:cs typeface="Arial" panose="020B0604020202020204" pitchFamily="34" charset="0"/>
                        </a:rPr>
                        <a:t>Abfertigungen</a:t>
                      </a:r>
                      <a:endParaRPr lang="de-AT" sz="2000" b="0" dirty="0">
                        <a:solidFill>
                          <a:schemeClr val="accent1"/>
                        </a:solidFill>
                        <a:latin typeface="Arial" panose="020B0604020202020204" pitchFamily="34" charset="0"/>
                        <a:cs typeface="Arial" panose="020B060402020202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818894"/>
                  </a:ext>
                </a:extLst>
              </a:tr>
              <a:tr h="0">
                <a:tc>
                  <a:txBody>
                    <a:bodyPr/>
                    <a:lstStyle/>
                    <a:p>
                      <a:r>
                        <a:rPr lang="de-AT" sz="2000">
                          <a:latin typeface="Arial" panose="020B0604020202020204" pitchFamily="34" charset="0"/>
                          <a:cs typeface="Arial" panose="020B0604020202020204" pitchFamily="34" charset="0"/>
                        </a:rPr>
                        <a:t>ergibt </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de-AT" sz="2000" dirty="0">
                          <a:latin typeface="Arial" panose="020B0604020202020204" pitchFamily="34" charset="0"/>
                          <a:cs typeface="Arial" panose="020B0604020202020204" pitchFamily="34" charset="0"/>
                        </a:rPr>
                        <a:t>Einkommen für den </a:t>
                      </a:r>
                      <a:r>
                        <a:rPr lang="de-AT" sz="2000" dirty="0" smtClean="0">
                          <a:latin typeface="Arial" panose="020B0604020202020204" pitchFamily="34" charset="0"/>
                          <a:cs typeface="Arial" panose="020B0604020202020204" pitchFamily="34" charset="0"/>
                        </a:rPr>
                        <a:t>AVAB &lt; € 6.000,00</a:t>
                      </a:r>
                      <a:endParaRPr lang="de-AT" sz="2000" dirty="0">
                        <a:latin typeface="Arial" panose="020B0604020202020204" pitchFamily="34" charset="0"/>
                        <a:cs typeface="Arial" panose="020B060402020202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719501076"/>
                  </a:ext>
                </a:extLst>
              </a:tr>
            </a:tbl>
          </a:graphicData>
        </a:graphic>
      </p:graphicFrame>
    </p:spTree>
    <p:extLst>
      <p:ext uri="{BB962C8B-B14F-4D97-AF65-F5344CB8AC3E}">
        <p14:creationId xmlns:p14="http://schemas.microsoft.com/office/powerpoint/2010/main" val="2076163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Höhe AVAB oder AEAB</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Mit dem</a:t>
            </a:r>
            <a:r>
              <a:rPr lang="de-AT" dirty="0">
                <a:solidFill>
                  <a:schemeClr val="accent1"/>
                </a:solidFill>
              </a:rPr>
              <a:t> </a:t>
            </a:r>
            <a:r>
              <a:rPr lang="de-AT" b="1" dirty="0" err="1"/>
              <a:t>Alleinverdienerabsetzbetrag</a:t>
            </a:r>
            <a:r>
              <a:rPr lang="de-AT" dirty="0">
                <a:solidFill>
                  <a:schemeClr val="accent1"/>
                </a:solidFill>
              </a:rPr>
              <a:t> </a:t>
            </a:r>
            <a:r>
              <a:rPr lang="de-AT" dirty="0"/>
              <a:t>oder dem </a:t>
            </a:r>
            <a:r>
              <a:rPr lang="de-AT" b="1" dirty="0"/>
              <a:t>Alleinerzieherabsetzbetrag</a:t>
            </a:r>
            <a:r>
              <a:rPr lang="de-AT" dirty="0"/>
              <a:t> verringert sich </a:t>
            </a:r>
            <a:r>
              <a:rPr lang="de-AT" dirty="0" smtClean="0"/>
              <a:t>die </a:t>
            </a:r>
            <a:r>
              <a:rPr lang="de-AT" dirty="0"/>
              <a:t>Lohnsteuer einmalig im Jahr um folgende Beträge</a:t>
            </a:r>
            <a:r>
              <a:rPr lang="de-AT" dirty="0" smtClean="0"/>
              <a:t>: </a:t>
            </a:r>
            <a:r>
              <a:rPr lang="de-AT" dirty="0"/>
              <a:t>       </a:t>
            </a:r>
            <a:endParaRPr lang="de-AT" dirty="0" smtClean="0"/>
          </a:p>
          <a:p>
            <a:r>
              <a:rPr lang="de-AT" dirty="0" smtClean="0"/>
              <a:t>um € 494,00 (ab 2023: € 520,00) </a:t>
            </a:r>
            <a:r>
              <a:rPr lang="de-AT" dirty="0"/>
              <a:t>bei einem Kind, für das </a:t>
            </a:r>
            <a:r>
              <a:rPr lang="de-AT" dirty="0" smtClean="0"/>
              <a:t> </a:t>
            </a:r>
            <a:r>
              <a:rPr lang="de-AT" dirty="0"/>
              <a:t>Familienbeihilfe </a:t>
            </a:r>
            <a:r>
              <a:rPr lang="de-AT" dirty="0" smtClean="0"/>
              <a:t>bezogen wird</a:t>
            </a:r>
            <a:r>
              <a:rPr lang="de-AT" dirty="0"/>
              <a:t> </a:t>
            </a:r>
            <a:endParaRPr lang="de-AT" dirty="0" smtClean="0"/>
          </a:p>
          <a:p>
            <a:r>
              <a:rPr lang="de-AT" dirty="0" smtClean="0"/>
              <a:t>insgesamt </a:t>
            </a:r>
            <a:r>
              <a:rPr lang="de-AT" dirty="0"/>
              <a:t>um </a:t>
            </a:r>
            <a:r>
              <a:rPr lang="de-AT" dirty="0" smtClean="0"/>
              <a:t>€ 669,00 (ab 2023: € 704,00) </a:t>
            </a:r>
            <a:r>
              <a:rPr lang="de-AT" dirty="0"/>
              <a:t>bei zwei Kindern, für die </a:t>
            </a:r>
            <a:r>
              <a:rPr lang="de-AT" dirty="0" smtClean="0"/>
              <a:t>Familienbeihilfe bezogen wird</a:t>
            </a:r>
            <a:endParaRPr lang="de-AT" dirty="0"/>
          </a:p>
          <a:p>
            <a:r>
              <a:rPr lang="de-AT" dirty="0" smtClean="0"/>
              <a:t>und </a:t>
            </a:r>
            <a:r>
              <a:rPr lang="de-AT" dirty="0"/>
              <a:t>zusätzlich </a:t>
            </a:r>
            <a:r>
              <a:rPr lang="de-AT" dirty="0" smtClean="0"/>
              <a:t>um € 220,00 (ab 2023: € 232,00) </a:t>
            </a:r>
            <a:r>
              <a:rPr lang="de-AT" dirty="0"/>
              <a:t>für das dritte und jedes weitere Kind, für das </a:t>
            </a:r>
            <a:r>
              <a:rPr lang="de-AT" dirty="0" smtClean="0"/>
              <a:t>Familienbeihilfe bezogen wird</a:t>
            </a:r>
            <a:endParaRPr lang="de-AT" dirty="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2280224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Wie erhalte ich den AVAB oder AEAB?</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Beide Absetzbeträge können </a:t>
            </a:r>
            <a:r>
              <a:rPr lang="de-AT" dirty="0" smtClean="0"/>
              <a:t>entweder beim Arbeitgeber oder </a:t>
            </a:r>
            <a:r>
              <a:rPr lang="de-AT" dirty="0"/>
              <a:t>im Nachhinein über die </a:t>
            </a:r>
            <a:r>
              <a:rPr lang="de-AT" dirty="0" smtClean="0"/>
              <a:t>Ar­beit­nehm­er­ver­an­lag­ung beantragen</a:t>
            </a:r>
          </a:p>
          <a:p>
            <a:pPr marL="0" indent="0">
              <a:buNone/>
            </a:pPr>
            <a:r>
              <a:rPr lang="de-AT" dirty="0" smtClean="0"/>
              <a:t> </a:t>
            </a:r>
            <a:r>
              <a:rPr lang="de-AT" dirty="0"/>
              <a:t>             </a:t>
            </a:r>
          </a:p>
          <a:p>
            <a:pPr marL="0" indent="0">
              <a:buNone/>
            </a:pPr>
            <a:r>
              <a:rPr lang="de-AT" dirty="0" smtClean="0">
                <a:solidFill>
                  <a:srgbClr val="E30613"/>
                </a:solidFill>
              </a:rPr>
              <a:t>TIPP</a:t>
            </a:r>
          </a:p>
          <a:p>
            <a:r>
              <a:rPr lang="de-AT" dirty="0" smtClean="0"/>
              <a:t>Wenn der </a:t>
            </a:r>
            <a:r>
              <a:rPr lang="de-AT" b="1" dirty="0" err="1" smtClean="0"/>
              <a:t>Alleinverdienerabsetzbetrag</a:t>
            </a:r>
            <a:r>
              <a:rPr lang="de-AT" dirty="0" smtClean="0"/>
              <a:t> </a:t>
            </a:r>
            <a:r>
              <a:rPr lang="de-AT" dirty="0"/>
              <a:t>oder </a:t>
            </a:r>
            <a:r>
              <a:rPr lang="de-AT" dirty="0" smtClean="0"/>
              <a:t>der </a:t>
            </a:r>
            <a:r>
              <a:rPr lang="de-AT" b="1" dirty="0"/>
              <a:t>Allein­er­zieher­ab­setz­be­trag</a:t>
            </a:r>
            <a:r>
              <a:rPr lang="de-AT" dirty="0"/>
              <a:t> schon </a:t>
            </a:r>
            <a:r>
              <a:rPr lang="de-AT" dirty="0" smtClean="0"/>
              <a:t>beim Arbeitgeber beantragt wurde, MUSS das </a:t>
            </a:r>
            <a:r>
              <a:rPr lang="de-AT" dirty="0"/>
              <a:t>ent­sprechende Feld in der </a:t>
            </a:r>
            <a:r>
              <a:rPr lang="de-AT" dirty="0" smtClean="0"/>
              <a:t>Arbeitnehmerveranlagung </a:t>
            </a:r>
            <a:r>
              <a:rPr lang="de-AT" b="1" dirty="0"/>
              <a:t>trotzdem nochmals </a:t>
            </a:r>
            <a:r>
              <a:rPr lang="de-AT" dirty="0" smtClean="0"/>
              <a:t>ankreuzen!</a:t>
            </a:r>
          </a:p>
          <a:p>
            <a:r>
              <a:rPr lang="de-AT" dirty="0" smtClean="0"/>
              <a:t>Sonst droht Nachforderung </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272360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Beispiel AVAB im LZ</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AVAB oder AE im LZ </a:t>
            </a:r>
            <a:endParaRPr lang="de-AT" dirty="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pic>
        <p:nvPicPr>
          <p:cNvPr id="2" name="Grafik 1"/>
          <p:cNvPicPr>
            <a:picLocks noChangeAspect="1"/>
          </p:cNvPicPr>
          <p:nvPr/>
        </p:nvPicPr>
        <p:blipFill>
          <a:blip r:embed="rId3"/>
          <a:stretch>
            <a:fillRect/>
          </a:stretch>
        </p:blipFill>
        <p:spPr>
          <a:xfrm>
            <a:off x="4655840" y="1484784"/>
            <a:ext cx="4248743" cy="4382112"/>
          </a:xfrm>
          <a:prstGeom prst="rect">
            <a:avLst/>
          </a:prstGeom>
        </p:spPr>
      </p:pic>
      <p:sp>
        <p:nvSpPr>
          <p:cNvPr id="5" name="Rechteck 4"/>
          <p:cNvSpPr/>
          <p:nvPr/>
        </p:nvSpPr>
        <p:spPr>
          <a:xfrm>
            <a:off x="5770713" y="2991619"/>
            <a:ext cx="1080120" cy="653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7898126" y="3988438"/>
            <a:ext cx="64807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5802018" y="5475070"/>
            <a:ext cx="1590126" cy="2581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feil nach rechts 7"/>
          <p:cNvSpPr/>
          <p:nvPr/>
        </p:nvSpPr>
        <p:spPr>
          <a:xfrm>
            <a:off x="3633454" y="3919277"/>
            <a:ext cx="1152128" cy="216024"/>
          </a:xfrm>
          <a:prstGeom prst="rightArrow">
            <a:avLst/>
          </a:prstGeom>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363653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Beispiel AVAB im LZ</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28101" y="4509120"/>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pic>
        <p:nvPicPr>
          <p:cNvPr id="6" name="Grafik 5"/>
          <p:cNvPicPr>
            <a:picLocks noChangeAspect="1"/>
          </p:cNvPicPr>
          <p:nvPr/>
        </p:nvPicPr>
        <p:blipFill>
          <a:blip r:embed="rId3"/>
          <a:stretch>
            <a:fillRect/>
          </a:stretch>
        </p:blipFill>
        <p:spPr>
          <a:xfrm>
            <a:off x="4047839" y="1204602"/>
            <a:ext cx="4096322" cy="4448796"/>
          </a:xfrm>
          <a:prstGeom prst="rect">
            <a:avLst/>
          </a:prstGeom>
        </p:spPr>
      </p:pic>
      <p:pic>
        <p:nvPicPr>
          <p:cNvPr id="7" name="Grafik 6"/>
          <p:cNvPicPr>
            <a:picLocks noChangeAspect="1"/>
          </p:cNvPicPr>
          <p:nvPr/>
        </p:nvPicPr>
        <p:blipFill>
          <a:blip r:embed="rId4"/>
          <a:stretch>
            <a:fillRect/>
          </a:stretch>
        </p:blipFill>
        <p:spPr>
          <a:xfrm>
            <a:off x="8008677" y="2491801"/>
            <a:ext cx="3820058" cy="1790950"/>
          </a:xfrm>
          <a:prstGeom prst="rect">
            <a:avLst/>
          </a:prstGeom>
        </p:spPr>
      </p:pic>
      <p:sp>
        <p:nvSpPr>
          <p:cNvPr id="8" name="Pfeil nach rechts 7"/>
          <p:cNvSpPr/>
          <p:nvPr/>
        </p:nvSpPr>
        <p:spPr>
          <a:xfrm rot="10800000">
            <a:off x="7896996" y="1827609"/>
            <a:ext cx="1152128" cy="216024"/>
          </a:xfrm>
          <a:prstGeom prst="rightArrow">
            <a:avLst/>
          </a:prstGeom>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p:cNvSpPr txBox="1"/>
          <p:nvPr/>
        </p:nvSpPr>
        <p:spPr>
          <a:xfrm>
            <a:off x="9192344" y="1700808"/>
            <a:ext cx="2088232" cy="646331"/>
          </a:xfrm>
          <a:prstGeom prst="rect">
            <a:avLst/>
          </a:prstGeom>
          <a:noFill/>
        </p:spPr>
        <p:txBody>
          <a:bodyPr wrap="square" rtlCol="0">
            <a:spAutoFit/>
          </a:bodyPr>
          <a:lstStyle/>
          <a:p>
            <a:r>
              <a:rPr lang="de-DE" dirty="0" smtClean="0"/>
              <a:t>1 Kind: 494,00 hier erfolgt Korrektur</a:t>
            </a:r>
            <a:endParaRPr lang="de-AT" dirty="0"/>
          </a:p>
        </p:txBody>
      </p:sp>
      <p:sp>
        <p:nvSpPr>
          <p:cNvPr id="11" name="Rechteck 10"/>
          <p:cNvSpPr/>
          <p:nvPr/>
        </p:nvSpPr>
        <p:spPr>
          <a:xfrm>
            <a:off x="4392018" y="3429000"/>
            <a:ext cx="1271933" cy="284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Berechnungsblatt wenn AVAB nicht zusteht, aber im LZ!</a:t>
            </a:r>
          </a:p>
        </p:txBody>
      </p:sp>
    </p:spTree>
    <p:extLst>
      <p:ext uri="{BB962C8B-B14F-4D97-AF65-F5344CB8AC3E}">
        <p14:creationId xmlns:p14="http://schemas.microsoft.com/office/powerpoint/2010/main" val="322619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29E9FA-48CF-F906-55B5-B2E1F66EE2C5}"/>
              </a:ext>
            </a:extLst>
          </p:cNvPr>
          <p:cNvSpPr>
            <a:spLocks noGrp="1"/>
          </p:cNvSpPr>
          <p:nvPr>
            <p:ph type="body" idx="1"/>
          </p:nvPr>
        </p:nvSpPr>
        <p:spPr/>
        <p:txBody>
          <a:bodyPr/>
          <a:lstStyle/>
          <a:p>
            <a:pPr marL="0" indent="0">
              <a:buNone/>
            </a:pPr>
            <a:r>
              <a:rPr lang="de-DE" b="1" dirty="0" smtClean="0"/>
              <a:t>Wie erhalte ich meine </a:t>
            </a:r>
            <a:r>
              <a:rPr lang="de-DE" b="1" dirty="0" err="1" smtClean="0"/>
              <a:t>FinanzOnline</a:t>
            </a:r>
            <a:r>
              <a:rPr lang="de-DE" b="1" dirty="0" smtClean="0"/>
              <a:t> Zugangskennung?</a:t>
            </a:r>
          </a:p>
          <a:p>
            <a:r>
              <a:rPr lang="de-DE" dirty="0" smtClean="0"/>
              <a:t>Entweder auf der Homepage: </a:t>
            </a:r>
            <a:br>
              <a:rPr lang="de-DE" dirty="0" smtClean="0"/>
            </a:br>
            <a:r>
              <a:rPr lang="de-DE" dirty="0" smtClean="0">
                <a:solidFill>
                  <a:srgbClr val="0F265C"/>
                </a:solidFill>
                <a:hlinkClick r:id="rId2"/>
              </a:rPr>
              <a:t>https://finanzonline.bmf.gv.at/fon/</a:t>
            </a:r>
            <a:r>
              <a:rPr lang="de-DE" dirty="0" smtClean="0">
                <a:solidFill>
                  <a:srgbClr val="0F265C"/>
                </a:solidFill>
              </a:rPr>
              <a:t> </a:t>
            </a:r>
            <a:r>
              <a:rPr lang="de-DE" dirty="0" smtClean="0"/>
              <a:t/>
            </a:r>
            <a:br>
              <a:rPr lang="de-DE" dirty="0" smtClean="0"/>
            </a:br>
            <a:r>
              <a:rPr lang="de-DE" dirty="0" smtClean="0"/>
              <a:t>Online-Erstanmeldung</a:t>
            </a:r>
          </a:p>
          <a:p>
            <a:r>
              <a:rPr lang="de-DE" dirty="0" smtClean="0"/>
              <a:t>Termin beim Finanzamt vereinbaren:</a:t>
            </a:r>
            <a:br>
              <a:rPr lang="de-DE" dirty="0" smtClean="0"/>
            </a:br>
            <a:r>
              <a:rPr lang="de-DE" dirty="0" smtClean="0">
                <a:solidFill>
                  <a:srgbClr val="0F265C"/>
                </a:solidFill>
                <a:hlinkClick r:id="rId3"/>
              </a:rPr>
              <a:t>https://www.bmf.gv.at/public/informationen/terminvereinbarungen.html</a:t>
            </a:r>
            <a:r>
              <a:rPr lang="de-DE" dirty="0" smtClean="0">
                <a:solidFill>
                  <a:srgbClr val="0F265C"/>
                </a:solidFill>
              </a:rPr>
              <a:t> </a:t>
            </a:r>
            <a:endParaRPr lang="de-DE" dirty="0">
              <a:solidFill>
                <a:srgbClr val="0F265C"/>
              </a:solidFill>
            </a:endParaRPr>
          </a:p>
        </p:txBody>
      </p:sp>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err="1" smtClean="0"/>
              <a:t>FinanzOnline</a:t>
            </a:r>
            <a:r>
              <a:rPr lang="de-DE" dirty="0" smtClean="0"/>
              <a:t> - </a:t>
            </a:r>
            <a:br>
              <a:rPr lang="de-DE" dirty="0" smtClean="0"/>
            </a:br>
            <a:r>
              <a:rPr lang="de-DE" dirty="0" smtClean="0"/>
              <a:t>Das Finanzamt im Internet</a:t>
            </a:r>
            <a:endParaRPr lang="de-DE" dirty="0"/>
          </a:p>
        </p:txBody>
      </p:sp>
    </p:spTree>
    <p:extLst>
      <p:ext uri="{BB962C8B-B14F-4D97-AF65-F5344CB8AC3E}">
        <p14:creationId xmlns:p14="http://schemas.microsoft.com/office/powerpoint/2010/main" val="3738117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AVAB oder AEAB auch als Negativsteuer?</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Der AEAB </a:t>
            </a:r>
            <a:r>
              <a:rPr lang="de-AT" dirty="0"/>
              <a:t>oder </a:t>
            </a:r>
            <a:r>
              <a:rPr lang="de-AT" dirty="0" smtClean="0"/>
              <a:t>der </a:t>
            </a:r>
            <a:r>
              <a:rPr lang="de-AT" dirty="0"/>
              <a:t>AVAB </a:t>
            </a:r>
            <a:r>
              <a:rPr lang="de-AT" dirty="0" smtClean="0"/>
              <a:t>wird über </a:t>
            </a:r>
            <a:r>
              <a:rPr lang="de-AT" dirty="0"/>
              <a:t>die </a:t>
            </a:r>
            <a:r>
              <a:rPr lang="de-AT" dirty="0" smtClean="0"/>
              <a:t>Arbeit­nehmer­ver­an­lagung </a:t>
            </a:r>
            <a:r>
              <a:rPr lang="de-AT" dirty="0"/>
              <a:t>als </a:t>
            </a:r>
            <a:r>
              <a:rPr lang="de-AT" b="1" dirty="0"/>
              <a:t>Negativsteuer</a:t>
            </a:r>
            <a:r>
              <a:rPr lang="de-AT" dirty="0"/>
              <a:t> </a:t>
            </a:r>
            <a:r>
              <a:rPr lang="de-AT" dirty="0" smtClean="0"/>
              <a:t>ausbezahlt bzw. erstattet!</a:t>
            </a:r>
          </a:p>
          <a:p>
            <a:r>
              <a:rPr lang="de-AT" dirty="0" smtClean="0"/>
              <a:t>d.h. wenn entweder </a:t>
            </a:r>
            <a:r>
              <a:rPr lang="de-AT" dirty="0"/>
              <a:t>keine Lohnsteuer </a:t>
            </a:r>
            <a:r>
              <a:rPr lang="de-AT" dirty="0" smtClean="0"/>
              <a:t>bezahlt wurde, da das Einkommen kleiner € 1.360,00 </a:t>
            </a:r>
            <a:r>
              <a:rPr lang="de-AT" dirty="0"/>
              <a:t>brutto monatlich </a:t>
            </a:r>
            <a:r>
              <a:rPr lang="de-AT" dirty="0" smtClean="0"/>
              <a:t>beträgt</a:t>
            </a:r>
          </a:p>
          <a:p>
            <a:r>
              <a:rPr lang="de-AT" dirty="0" smtClean="0"/>
              <a:t>oder </a:t>
            </a:r>
            <a:r>
              <a:rPr lang="de-AT" dirty="0"/>
              <a:t>wenn </a:t>
            </a:r>
            <a:r>
              <a:rPr lang="de-AT" dirty="0" smtClean="0"/>
              <a:t>während </a:t>
            </a:r>
            <a:r>
              <a:rPr lang="de-AT" dirty="0"/>
              <a:t>des gesamten Kalenderjahres eine steuerfreie Transferleistung, wie z.B. Arbeitslosengeld oder </a:t>
            </a:r>
            <a:r>
              <a:rPr lang="de-AT" dirty="0" smtClean="0"/>
              <a:t>Kinderbetreuungsgeld </a:t>
            </a:r>
            <a:r>
              <a:rPr lang="de-AT" dirty="0"/>
              <a:t>bezogen </a:t>
            </a:r>
            <a:r>
              <a:rPr lang="de-AT" dirty="0" smtClean="0"/>
              <a:t>wurde</a:t>
            </a:r>
            <a:endParaRPr lang="de-AT" dirty="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4219008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Kindermehrbetrag</a:t>
            </a:r>
            <a:br>
              <a:rPr lang="de-AT" dirty="0" smtClean="0"/>
            </a:br>
            <a:r>
              <a:rPr lang="de-AT" dirty="0" smtClean="0"/>
              <a:t>für 2022</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Ist das Einkommen so gering, dass </a:t>
            </a:r>
            <a:r>
              <a:rPr lang="de-AT" dirty="0"/>
              <a:t>keine Lohnsteuer </a:t>
            </a:r>
            <a:r>
              <a:rPr lang="de-AT" dirty="0" smtClean="0"/>
              <a:t>bezahlt wurde, </a:t>
            </a:r>
            <a:r>
              <a:rPr lang="de-AT" dirty="0"/>
              <a:t>wirkt sich der Familienbonus für </a:t>
            </a:r>
            <a:r>
              <a:rPr lang="de-AT" dirty="0" smtClean="0"/>
              <a:t>das </a:t>
            </a:r>
            <a:r>
              <a:rPr lang="de-AT" dirty="0"/>
              <a:t>Kind nicht aus, da dieser nicht als Negativsteuer ausbezahlt wird. </a:t>
            </a:r>
            <a:endParaRPr lang="de-AT" b="1" dirty="0"/>
          </a:p>
          <a:p>
            <a:r>
              <a:rPr lang="de-AT" dirty="0"/>
              <a:t>Den Kindermehrbetrag </a:t>
            </a:r>
            <a:r>
              <a:rPr lang="de-AT" dirty="0" smtClean="0"/>
              <a:t>steht zu, </a:t>
            </a:r>
            <a:r>
              <a:rPr lang="de-AT" dirty="0"/>
              <a:t>wenn </a:t>
            </a:r>
            <a:r>
              <a:rPr lang="de-AT" dirty="0" smtClean="0"/>
              <a:t>an </a:t>
            </a:r>
            <a:r>
              <a:rPr lang="de-AT" dirty="0"/>
              <a:t>mindestens 30 Tagen steuerpflichtige aktive </a:t>
            </a:r>
            <a:r>
              <a:rPr lang="de-AT" dirty="0" smtClean="0"/>
              <a:t>Einkünfte bezogen wurden und </a:t>
            </a:r>
            <a:r>
              <a:rPr lang="de-AT" dirty="0"/>
              <a:t>sich der Familienbonus </a:t>
            </a:r>
            <a:r>
              <a:rPr lang="de-AT" dirty="0" smtClean="0"/>
              <a:t>nicht auswirkt.</a:t>
            </a:r>
          </a:p>
          <a:p>
            <a:pPr marL="0" indent="0">
              <a:buNone/>
            </a:pPr>
            <a:r>
              <a:rPr lang="de-AT" dirty="0" smtClean="0"/>
              <a:t>Außerdem </a:t>
            </a:r>
            <a:r>
              <a:rPr lang="de-AT" dirty="0"/>
              <a:t>muss </a:t>
            </a:r>
            <a:r>
              <a:rPr lang="de-AT" dirty="0" smtClean="0"/>
              <a:t>zusätzlich </a:t>
            </a:r>
            <a:r>
              <a:rPr lang="de-AT" b="1" dirty="0" smtClean="0"/>
              <a:t>einer</a:t>
            </a:r>
            <a:r>
              <a:rPr lang="de-AT" dirty="0" smtClean="0"/>
              <a:t> </a:t>
            </a:r>
            <a:r>
              <a:rPr lang="de-AT" dirty="0"/>
              <a:t>dieser Voraussetzungen </a:t>
            </a:r>
            <a:r>
              <a:rPr lang="de-AT" dirty="0" smtClean="0"/>
              <a:t>zu treffen:</a:t>
            </a:r>
          </a:p>
          <a:p>
            <a:r>
              <a:rPr lang="de-AT" dirty="0"/>
              <a:t>e</a:t>
            </a:r>
            <a:r>
              <a:rPr lang="de-AT" dirty="0" smtClean="0"/>
              <a:t>s besteht Anspruch </a:t>
            </a:r>
            <a:r>
              <a:rPr lang="de-AT" dirty="0"/>
              <a:t>auf den Alleinverdiener- oder Alleinerzieherabsetzbetrag, oder </a:t>
            </a:r>
            <a:endParaRPr lang="de-AT" dirty="0" smtClean="0"/>
          </a:p>
          <a:p>
            <a:r>
              <a:rPr lang="de-AT" dirty="0" smtClean="0"/>
              <a:t>der Partner verdient </a:t>
            </a:r>
            <a:r>
              <a:rPr lang="de-AT" dirty="0"/>
              <a:t>auch so wenig, dass auch hier der Familienbonus keine Auswirkung hat. </a:t>
            </a:r>
          </a:p>
          <a:p>
            <a:r>
              <a:rPr lang="de-AT" dirty="0"/>
              <a:t>Der Kindermehrbetrag beträgt ab 2022 bis </a:t>
            </a:r>
            <a:r>
              <a:rPr lang="de-AT" dirty="0" smtClean="0"/>
              <a:t>zu € 550,00 </a:t>
            </a:r>
            <a:br>
              <a:rPr lang="de-AT" dirty="0" smtClean="0"/>
            </a:br>
            <a:r>
              <a:rPr lang="de-AT" dirty="0" smtClean="0"/>
              <a:t>pro Kind</a:t>
            </a:r>
            <a:endParaRPr lang="de-DE" dirty="0">
              <a:solidFill>
                <a:srgbClr val="0F265C"/>
              </a:solidFill>
            </a:endParaRPr>
          </a:p>
        </p:txBody>
      </p:sp>
    </p:spTree>
    <p:extLst>
      <p:ext uri="{BB962C8B-B14F-4D97-AF65-F5344CB8AC3E}">
        <p14:creationId xmlns:p14="http://schemas.microsoft.com/office/powerpoint/2010/main" val="3451782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Kindermehrbetrag</a:t>
            </a:r>
            <a:br>
              <a:rPr lang="de-AT" dirty="0" smtClean="0"/>
            </a:br>
            <a:r>
              <a:rPr lang="de-AT" dirty="0" smtClean="0"/>
              <a:t>für 2022</a:t>
            </a:r>
            <a:endParaRPr lang="de-DE" dirty="0"/>
          </a:p>
        </p:txBody>
      </p:sp>
      <p:pic>
        <p:nvPicPr>
          <p:cNvPr id="2" name="Grafik 1"/>
          <p:cNvPicPr>
            <a:picLocks noChangeAspect="1"/>
          </p:cNvPicPr>
          <p:nvPr/>
        </p:nvPicPr>
        <p:blipFill>
          <a:blip r:embed="rId2"/>
          <a:stretch>
            <a:fillRect/>
          </a:stretch>
        </p:blipFill>
        <p:spPr>
          <a:xfrm>
            <a:off x="3995376" y="1124744"/>
            <a:ext cx="3905795" cy="4353533"/>
          </a:xfrm>
          <a:prstGeom prst="rect">
            <a:avLst/>
          </a:prstGeom>
        </p:spPr>
      </p:pic>
      <p:pic>
        <p:nvPicPr>
          <p:cNvPr id="5" name="Grafik 4"/>
          <p:cNvPicPr>
            <a:picLocks noChangeAspect="1"/>
          </p:cNvPicPr>
          <p:nvPr/>
        </p:nvPicPr>
        <p:blipFill>
          <a:blip r:embed="rId3"/>
          <a:stretch>
            <a:fillRect/>
          </a:stretch>
        </p:blipFill>
        <p:spPr>
          <a:xfrm>
            <a:off x="8016308" y="2516054"/>
            <a:ext cx="3924848" cy="1914792"/>
          </a:xfrm>
          <a:prstGeom prst="rect">
            <a:avLst/>
          </a:prstGeom>
        </p:spPr>
      </p:pic>
      <p:sp>
        <p:nvSpPr>
          <p:cNvPr id="7" name="Rechteck 6"/>
          <p:cNvSpPr/>
          <p:nvPr/>
        </p:nvSpPr>
        <p:spPr>
          <a:xfrm>
            <a:off x="4269232" y="2516054"/>
            <a:ext cx="1322712" cy="653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feil nach rechts 7"/>
          <p:cNvSpPr/>
          <p:nvPr/>
        </p:nvSpPr>
        <p:spPr>
          <a:xfrm>
            <a:off x="2927648" y="4797152"/>
            <a:ext cx="1152128" cy="21602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4"/>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DE" dirty="0" smtClean="0"/>
              <a:t>Beispiel für Kindermehrbetrag</a:t>
            </a:r>
            <a:endParaRPr lang="de-AT" dirty="0"/>
          </a:p>
        </p:txBody>
      </p:sp>
    </p:spTree>
    <p:extLst>
      <p:ext uri="{BB962C8B-B14F-4D97-AF65-F5344CB8AC3E}">
        <p14:creationId xmlns:p14="http://schemas.microsoft.com/office/powerpoint/2010/main" val="3217444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err="1" smtClean="0"/>
              <a:t>Mehrkindzuschlag</a:t>
            </a:r>
            <a:r>
              <a:rPr lang="de-AT" dirty="0" smtClean="0"/>
              <a:t/>
            </a:r>
            <a:br>
              <a:rPr lang="de-AT" dirty="0" smtClean="0"/>
            </a:br>
            <a:r>
              <a:rPr lang="de-AT" dirty="0" smtClean="0"/>
              <a:t>für 2022</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Für Eltern, deren gemeinsames Jahreseinkommen </a:t>
            </a:r>
            <a:r>
              <a:rPr lang="de-AT" dirty="0" smtClean="0"/>
              <a:t/>
            </a:r>
            <a:br>
              <a:rPr lang="de-AT" dirty="0" smtClean="0"/>
            </a:br>
            <a:r>
              <a:rPr lang="de-AT" dirty="0" smtClean="0"/>
              <a:t>€ 55.000,00 im </a:t>
            </a:r>
            <a:r>
              <a:rPr lang="de-AT" dirty="0"/>
              <a:t>Jahr nicht übersteigt, gibt es einen </a:t>
            </a:r>
            <a:r>
              <a:rPr lang="de-AT" dirty="0" err="1"/>
              <a:t>Mehrkindzuschlag</a:t>
            </a:r>
            <a:r>
              <a:rPr lang="de-AT" dirty="0"/>
              <a:t> von </a:t>
            </a:r>
            <a:r>
              <a:rPr lang="de-AT" dirty="0" smtClean="0"/>
              <a:t>€ 21,20 (</a:t>
            </a:r>
            <a:r>
              <a:rPr lang="de-AT" dirty="0"/>
              <a:t>bis 2022: </a:t>
            </a:r>
            <a:r>
              <a:rPr lang="de-AT" dirty="0" smtClean="0"/>
              <a:t>€ 20,00) </a:t>
            </a:r>
            <a:r>
              <a:rPr lang="de-AT" dirty="0"/>
              <a:t>im Monat für das dritte und jedes weitere Kind, für das </a:t>
            </a:r>
            <a:r>
              <a:rPr lang="de-AT" dirty="0" smtClean="0"/>
              <a:t>Familienbeihilfe bezogen wurde. </a:t>
            </a:r>
          </a:p>
          <a:p>
            <a:r>
              <a:rPr lang="de-AT" dirty="0" smtClean="0"/>
              <a:t>Die </a:t>
            </a:r>
            <a:r>
              <a:rPr lang="de-AT" dirty="0"/>
              <a:t>Einkommen der Eltern werden nur dann zusammengerechnet, wenn sie in diesem Kalenderjahr länger als sechs Monate im gemeinsamen Haushalt gelebt haben.</a:t>
            </a:r>
          </a:p>
          <a:p>
            <a:r>
              <a:rPr lang="de-AT" dirty="0" smtClean="0"/>
              <a:t>Der </a:t>
            </a:r>
            <a:r>
              <a:rPr lang="de-AT" dirty="0" err="1"/>
              <a:t>Mehrkindzuschlag</a:t>
            </a:r>
            <a:r>
              <a:rPr lang="de-AT" dirty="0"/>
              <a:t> </a:t>
            </a:r>
            <a:r>
              <a:rPr lang="de-AT" dirty="0" smtClean="0"/>
              <a:t>wird über </a:t>
            </a:r>
            <a:r>
              <a:rPr lang="de-AT" dirty="0"/>
              <a:t>die </a:t>
            </a:r>
            <a:r>
              <a:rPr lang="de-AT" dirty="0" smtClean="0"/>
              <a:t>Ar­beit­nehmerver­an­lag­ung beantragt</a:t>
            </a:r>
          </a:p>
          <a:p>
            <a:r>
              <a:rPr lang="de-DE" dirty="0" smtClean="0"/>
              <a:t>Es wird ein separater Bescheid ausgestellt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1143493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Unterhalts-absetzbetrag</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Wird für </a:t>
            </a:r>
            <a:r>
              <a:rPr lang="de-AT" dirty="0"/>
              <a:t>Kinder, die nicht im selben Haushalt leben, nachweislich </a:t>
            </a:r>
            <a:r>
              <a:rPr lang="de-AT" dirty="0" smtClean="0"/>
              <a:t>der </a:t>
            </a:r>
            <a:r>
              <a:rPr lang="de-AT" dirty="0"/>
              <a:t>gesetzlichen </a:t>
            </a:r>
            <a:r>
              <a:rPr lang="de-AT" dirty="0" smtClean="0"/>
              <a:t>Unter­halt geleistet, kann einen </a:t>
            </a:r>
            <a:r>
              <a:rPr lang="de-AT" dirty="0"/>
              <a:t>Unterhaltsabsetzbetrag bei der Steuer geltend machen. </a:t>
            </a:r>
            <a:endParaRPr lang="de-AT" dirty="0" smtClean="0"/>
          </a:p>
          <a:p>
            <a:pPr marL="0" indent="0">
              <a:buNone/>
            </a:pPr>
            <a:endParaRPr lang="de-DE" dirty="0"/>
          </a:p>
          <a:p>
            <a:pPr marL="0" indent="0">
              <a:buNone/>
            </a:pPr>
            <a:r>
              <a:rPr lang="de-DE" b="1" dirty="0" smtClean="0"/>
              <a:t>Drei Möglichkeiten:</a:t>
            </a:r>
            <a:endParaRPr lang="de-AT" b="1" dirty="0" smtClean="0"/>
          </a:p>
          <a:p>
            <a:r>
              <a:rPr lang="de-AT" dirty="0" smtClean="0"/>
              <a:t>Höhe des gesetzlichen Unterhalts bei schriftlicher Vereinbarung</a:t>
            </a:r>
            <a:endParaRPr lang="de-AT" dirty="0"/>
          </a:p>
          <a:p>
            <a:r>
              <a:rPr lang="de-AT" dirty="0"/>
              <a:t>Unterhaltsleistung ohne schriftliche </a:t>
            </a:r>
            <a:r>
              <a:rPr lang="de-AT" dirty="0" smtClean="0"/>
              <a:t>Vereinbarung</a:t>
            </a:r>
            <a:endParaRPr lang="de-AT" dirty="0"/>
          </a:p>
          <a:p>
            <a:r>
              <a:rPr lang="de-AT" dirty="0" smtClean="0"/>
              <a:t>Naturalunterhalt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525653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Höhe des Unterhalts-absetzbetrag</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smtClean="0"/>
              <a:t>Der </a:t>
            </a:r>
            <a:r>
              <a:rPr lang="de-AT" b="1" dirty="0"/>
              <a:t>Unterhaltsabsetzbetrag beträgt </a:t>
            </a:r>
            <a:endParaRPr lang="de-AT" b="1" dirty="0" smtClean="0"/>
          </a:p>
          <a:p>
            <a:r>
              <a:rPr lang="de-AT" b="1" dirty="0" smtClean="0"/>
              <a:t>für das erste Kind</a:t>
            </a:r>
            <a:r>
              <a:rPr lang="de-AT" dirty="0" smtClean="0"/>
              <a:t> € 31,00 (bis 2022: € 29,20) monatlich</a:t>
            </a:r>
          </a:p>
          <a:p>
            <a:r>
              <a:rPr lang="de-AT" b="1" dirty="0" smtClean="0"/>
              <a:t>für </a:t>
            </a:r>
            <a:r>
              <a:rPr lang="de-AT" b="1" dirty="0"/>
              <a:t>das zweite Kind</a:t>
            </a:r>
            <a:r>
              <a:rPr lang="de-AT" dirty="0"/>
              <a:t> zusätzlich </a:t>
            </a:r>
            <a:r>
              <a:rPr lang="de-AT" dirty="0" smtClean="0"/>
              <a:t>€ 47,00 (bis </a:t>
            </a:r>
            <a:r>
              <a:rPr lang="de-AT" dirty="0"/>
              <a:t>2022: </a:t>
            </a:r>
            <a:r>
              <a:rPr lang="de-AT" dirty="0" smtClean="0"/>
              <a:t>€ 43,80) </a:t>
            </a:r>
            <a:r>
              <a:rPr lang="de-AT" dirty="0"/>
              <a:t>monatlich</a:t>
            </a:r>
          </a:p>
          <a:p>
            <a:r>
              <a:rPr lang="de-AT" b="1" dirty="0"/>
              <a:t>für jedes weitere Kind</a:t>
            </a:r>
            <a:r>
              <a:rPr lang="de-AT" dirty="0"/>
              <a:t> zusätzlich </a:t>
            </a:r>
            <a:r>
              <a:rPr lang="de-AT" dirty="0" smtClean="0"/>
              <a:t>€ 62,00 (bis </a:t>
            </a:r>
            <a:r>
              <a:rPr lang="de-AT" dirty="0"/>
              <a:t>2022: </a:t>
            </a:r>
            <a:r>
              <a:rPr lang="de-AT" dirty="0" smtClean="0"/>
              <a:t/>
            </a:r>
            <a:br>
              <a:rPr lang="de-AT" dirty="0" smtClean="0"/>
            </a:br>
            <a:r>
              <a:rPr lang="de-AT" dirty="0" smtClean="0"/>
              <a:t>€ 58,40) monatlich</a:t>
            </a:r>
          </a:p>
          <a:p>
            <a:pPr marL="0" indent="0">
              <a:buNone/>
            </a:pPr>
            <a:endParaRPr lang="de-AT" dirty="0"/>
          </a:p>
          <a:p>
            <a:pPr marL="0" indent="0">
              <a:buNone/>
            </a:pPr>
            <a:r>
              <a:rPr lang="de-AT" b="1" dirty="0"/>
              <a:t>Regelbedarfsätze </a:t>
            </a:r>
          </a:p>
          <a:p>
            <a:r>
              <a:rPr lang="de-AT" dirty="0"/>
              <a:t>Die Regelbedarfssätze werden jährlich angepasst und sind abhängig vom Alter des Kindes. </a:t>
            </a:r>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2918384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Unterhaltskosten für im Ausland lebende Kinder</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Wird </a:t>
            </a:r>
            <a:r>
              <a:rPr lang="de-AT" dirty="0"/>
              <a:t>für ein unterhaltsberechtigtes Kind, das sich ständig außerhalb des EU-Raumes, der Schweiz, Island, Liechtenstein oder Norwegen aufhält, Unterhalt bezahlt, können pro Monat </a:t>
            </a:r>
            <a:r>
              <a:rPr lang="de-AT" dirty="0" smtClean="0"/>
              <a:t>€ 50,00 oder </a:t>
            </a:r>
            <a:r>
              <a:rPr lang="de-AT" dirty="0"/>
              <a:t>der halbe Unterhalt berücksichtigt werden, der im jeweiligen Land angemessen ist.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1134344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Kosten für auswärtige Berufs-ausbildung</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Sofern </a:t>
            </a:r>
            <a:r>
              <a:rPr lang="de-AT" dirty="0"/>
              <a:t>es im Umkreis Ihres Wohnortes keine entsprechende Aus­bild­ungs­möglich­keit gibt und Ihr Kind eine Schule, Universität oder Lehrstelle in einiger Entfernung besuchen muss, kann für jeden angefangenen Monat ein Freibetrag von </a:t>
            </a:r>
            <a:r>
              <a:rPr lang="de-AT" dirty="0" smtClean="0"/>
              <a:t>€ 110,00 monatlich </a:t>
            </a:r>
            <a:r>
              <a:rPr lang="de-AT" dirty="0"/>
              <a:t>geltend gemacht werden. Dauert die Ausbildung das ganze Kalenderjahr, ist der Freibetrag auch für die Ferienzeit abschreibbar. </a:t>
            </a:r>
            <a:endParaRPr lang="de-AT" dirty="0" smtClean="0"/>
          </a:p>
          <a:p>
            <a:r>
              <a:rPr lang="de-AT" dirty="0" smtClean="0"/>
              <a:t>Dabei </a:t>
            </a:r>
            <a:r>
              <a:rPr lang="de-AT" dirty="0"/>
              <a:t>kommt es aber auf die Entfernung der Ausbildungsstätte vom Wohnort </a:t>
            </a:r>
            <a:r>
              <a:rPr lang="de-AT" dirty="0" smtClean="0"/>
              <a:t>an. </a:t>
            </a:r>
          </a:p>
          <a:p>
            <a:r>
              <a:rPr lang="de-AT" dirty="0"/>
              <a:t>z</a:t>
            </a:r>
            <a:r>
              <a:rPr lang="de-AT" dirty="0" smtClean="0"/>
              <a:t>. B. gibt es den Freibetrag, </a:t>
            </a:r>
            <a:r>
              <a:rPr lang="de-AT" dirty="0"/>
              <a:t>wenn die Ausbildung mehr als 80 km vom Wohnort entfernt </a:t>
            </a:r>
            <a:r>
              <a:rPr lang="de-AT" dirty="0" smtClean="0"/>
              <a:t>stattfindet, </a:t>
            </a:r>
            <a:r>
              <a:rPr lang="de-AT" dirty="0"/>
              <a:t>oder die täg­liche Hin- und Rückfahrt ist nach dem Studienförderungsgesetz nicht zu­mut­bar.</a:t>
            </a:r>
          </a:p>
          <a:p>
            <a:endParaRPr lang="de-AT" dirty="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910149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Krankheitskosten für Kinder</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b="1" dirty="0" smtClean="0"/>
              <a:t>Bei einer Behinderung bis 24 %</a:t>
            </a:r>
            <a:r>
              <a:rPr lang="de-AT" dirty="0" smtClean="0"/>
              <a:t> können die tatsächlichen be­hinder­ungs­be­dingten Aufwendungen berücksichtigt werden. Diese Kosten wirken sich nur aber nur dann auf die Steuer aus, wenn sie den Selbstbehalt übersteigen.</a:t>
            </a:r>
          </a:p>
          <a:p>
            <a:r>
              <a:rPr lang="de-AT" b="1" dirty="0"/>
              <a:t>Behinderung von 25 bis 49 %:</a:t>
            </a:r>
            <a:r>
              <a:rPr lang="de-AT" dirty="0"/>
              <a:t> Hier können ohne Selbst­be­halt die Krankheitskosten geltend gemacht werden, die unter</a:t>
            </a:r>
            <a:r>
              <a:rPr lang="de-AT" dirty="0">
                <a:hlinkClick r:id="rId3"/>
              </a:rPr>
              <a:t> „Außergewöhnliche Belastungen bei Behinderung“ </a:t>
            </a:r>
            <a:r>
              <a:rPr lang="de-AT" dirty="0"/>
              <a:t>beschrieben sind. Der pauschale Freibetrag aufgrund des Behinderungsgrades steht nicht zu, wenn Pflegegeld bezogen </a:t>
            </a:r>
            <a:r>
              <a:rPr lang="de-AT" dirty="0" smtClean="0"/>
              <a:t>wird</a:t>
            </a:r>
          </a:p>
          <a:p>
            <a:r>
              <a:rPr lang="de-AT" b="1" dirty="0"/>
              <a:t>Behinderung ab 50 %:</a:t>
            </a:r>
            <a:r>
              <a:rPr lang="de-AT" dirty="0"/>
              <a:t> Ab diesem Behinderungsgrad besteht Anspruch auf erhöhte Familienbeihilfe. In diesem Fall können entweder die tat­säch­lich­en Aufwendungen abzüglich des Pflegegeldes geltend gemacht werden oder ein Freibetrag von 262 Euro monatlich, bei dem das Pflegegeld gegenge­rechnet wird. </a:t>
            </a:r>
            <a:endParaRPr lang="de-DE" dirty="0">
              <a:solidFill>
                <a:srgbClr val="0F265C"/>
              </a:solidFill>
            </a:endParaRPr>
          </a:p>
        </p:txBody>
      </p:sp>
    </p:spTree>
    <p:extLst>
      <p:ext uri="{BB962C8B-B14F-4D97-AF65-F5344CB8AC3E}">
        <p14:creationId xmlns:p14="http://schemas.microsoft.com/office/powerpoint/2010/main" val="14831237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a:t>Der Familienbonus (FB+) ist ein </a:t>
            </a:r>
            <a:r>
              <a:rPr lang="de-AT" b="1" dirty="0"/>
              <a:t>Absetzbetrag</a:t>
            </a:r>
            <a:r>
              <a:rPr lang="de-AT" dirty="0"/>
              <a:t>, der ab dem Veranlagungsjahr 2019 den Kinderfreibetrag sowie die Absetzbarkeit von Kinderbetreuungskosten ersetzt. Der Familienbonus Plus wird </a:t>
            </a:r>
            <a:r>
              <a:rPr lang="de-AT" b="1" dirty="0"/>
              <a:t>nur auf Antrag</a:t>
            </a:r>
            <a:r>
              <a:rPr lang="de-AT" dirty="0"/>
              <a:t> gewährt, entweder monatlich über die Lohnverrechnung oder jährlich nachträglich über die </a:t>
            </a:r>
            <a:r>
              <a:rPr lang="de-AT" dirty="0" smtClean="0"/>
              <a:t>Arbeitnehmerveranlagung</a:t>
            </a:r>
            <a:r>
              <a:rPr lang="de-AT" dirty="0"/>
              <a: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47827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rgbClr val="FF0000"/>
                </a:solidFill>
              </a:rPr>
              <a:t>Termin beim Finanzamt </a:t>
            </a:r>
            <a:r>
              <a:rPr lang="de-DE" sz="3600" dirty="0">
                <a:solidFill>
                  <a:schemeClr val="tx1"/>
                </a:solidFill>
              </a:rPr>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tx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38341254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b="1" dirty="0"/>
              <a:t>Höhe ab Kalenderjahr </a:t>
            </a:r>
            <a:r>
              <a:rPr lang="de-AT" b="1" dirty="0" smtClean="0"/>
              <a:t>2022</a:t>
            </a:r>
          </a:p>
          <a:p>
            <a:pPr marL="0" indent="0">
              <a:buNone/>
            </a:pPr>
            <a:endParaRPr lang="de-AT" b="1" dirty="0"/>
          </a:p>
          <a:p>
            <a:r>
              <a:rPr lang="de-AT" b="1" dirty="0" smtClean="0"/>
              <a:t>bis </a:t>
            </a:r>
            <a:r>
              <a:rPr lang="de-AT" b="1" dirty="0"/>
              <a:t>zum 18. </a:t>
            </a:r>
            <a:r>
              <a:rPr lang="de-AT" b="1" dirty="0" smtClean="0"/>
              <a:t>Geburtstag</a:t>
            </a:r>
            <a:br>
              <a:rPr lang="de-AT" b="1" dirty="0" smtClean="0"/>
            </a:br>
            <a:r>
              <a:rPr lang="de-AT" dirty="0" smtClean="0"/>
              <a:t>ab </a:t>
            </a:r>
            <a:r>
              <a:rPr lang="de-AT" dirty="0"/>
              <a:t>Jänner </a:t>
            </a:r>
            <a:r>
              <a:rPr lang="de-AT" dirty="0" smtClean="0"/>
              <a:t>2022</a:t>
            </a:r>
            <a:br>
              <a:rPr lang="de-AT" dirty="0" smtClean="0"/>
            </a:br>
            <a:r>
              <a:rPr lang="de-AT" dirty="0" smtClean="0"/>
              <a:t>€ 2.000,00</a:t>
            </a:r>
            <a:r>
              <a:rPr lang="de-AT" dirty="0"/>
              <a:t>  für jedes Kind pro Jahr bzw.</a:t>
            </a:r>
            <a:br>
              <a:rPr lang="de-AT" dirty="0"/>
            </a:br>
            <a:r>
              <a:rPr lang="de-AT" dirty="0"/>
              <a:t>€ 166,68* für jedes Kind pro </a:t>
            </a:r>
            <a:r>
              <a:rPr lang="de-AT" dirty="0" smtClean="0"/>
              <a:t>Monat</a:t>
            </a:r>
          </a:p>
          <a:p>
            <a:pPr marL="0" indent="0">
              <a:buNone/>
            </a:pPr>
            <a:endParaRPr lang="de-AT" dirty="0"/>
          </a:p>
          <a:p>
            <a:r>
              <a:rPr lang="de-AT" b="1" dirty="0" smtClean="0"/>
              <a:t>nach </a:t>
            </a:r>
            <a:r>
              <a:rPr lang="de-AT" b="1" dirty="0"/>
              <a:t>dem 18. </a:t>
            </a:r>
            <a:r>
              <a:rPr lang="de-AT" b="1" dirty="0" smtClean="0"/>
              <a:t>Geburtstag</a:t>
            </a:r>
            <a:br>
              <a:rPr lang="de-AT" b="1" dirty="0" smtClean="0"/>
            </a:br>
            <a:r>
              <a:rPr lang="de-AT" dirty="0" smtClean="0"/>
              <a:t>ab </a:t>
            </a:r>
            <a:r>
              <a:rPr lang="de-AT" dirty="0"/>
              <a:t>Jänner </a:t>
            </a:r>
            <a:r>
              <a:rPr lang="de-AT" dirty="0" smtClean="0"/>
              <a:t>2022</a:t>
            </a:r>
            <a:br>
              <a:rPr lang="de-AT" dirty="0" smtClean="0"/>
            </a:br>
            <a:r>
              <a:rPr lang="de-AT" dirty="0" smtClean="0"/>
              <a:t>€</a:t>
            </a:r>
            <a:r>
              <a:rPr lang="de-AT" dirty="0"/>
              <a:t>  </a:t>
            </a:r>
            <a:r>
              <a:rPr lang="de-AT" dirty="0" smtClean="0"/>
              <a:t>650,00</a:t>
            </a:r>
            <a:r>
              <a:rPr lang="de-AT" dirty="0"/>
              <a:t> für jedes Kind pro Jahr bzw.</a:t>
            </a:r>
            <a:br>
              <a:rPr lang="de-AT" dirty="0"/>
            </a:br>
            <a:r>
              <a:rPr lang="de-AT" dirty="0"/>
              <a:t>€  54,18* für jedes Kind pro </a:t>
            </a:r>
            <a:r>
              <a:rPr lang="de-AT" dirty="0" smtClean="0"/>
              <a:t>Monat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090355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b="1" dirty="0"/>
              <a:t>Voraussetzungen</a:t>
            </a:r>
          </a:p>
          <a:p>
            <a:r>
              <a:rPr lang="de-AT" dirty="0"/>
              <a:t>für das Kind wird Familienbeihilfe bezogen</a:t>
            </a:r>
          </a:p>
          <a:p>
            <a:r>
              <a:rPr lang="de-AT" dirty="0"/>
              <a:t>das Kind hat ständigen Aufenthalt in EU, EWR oder </a:t>
            </a:r>
            <a:r>
              <a:rPr lang="de-AT" dirty="0" smtClean="0"/>
              <a:t>Schweiz (</a:t>
            </a:r>
            <a:r>
              <a:rPr lang="de-AT" dirty="0"/>
              <a:t>d.h. kein Familienbonus für Kinder außerhalb EU, EWR und Schweiz)</a:t>
            </a:r>
            <a:r>
              <a:rPr lang="de-AT" b="1" dirty="0"/>
              <a:t> </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2467600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Aufteilung zwischen den </a:t>
            </a:r>
            <a:r>
              <a:rPr lang="de-AT" b="1" dirty="0" smtClean="0"/>
              <a:t>Eltern</a:t>
            </a:r>
          </a:p>
          <a:p>
            <a:pPr marL="0" indent="0">
              <a:buNone/>
            </a:pPr>
            <a:endParaRPr lang="de-AT" b="1" dirty="0"/>
          </a:p>
          <a:p>
            <a:r>
              <a:rPr lang="de-AT" b="1" dirty="0" smtClean="0"/>
              <a:t>Wahlfreiheit </a:t>
            </a:r>
            <a:r>
              <a:rPr lang="de-AT" b="1" dirty="0"/>
              <a:t>zwischen den Eltern</a:t>
            </a:r>
            <a:endParaRPr lang="de-AT" dirty="0"/>
          </a:p>
          <a:p>
            <a:r>
              <a:rPr lang="de-AT" dirty="0"/>
              <a:t>Die Wahlfreiheit gewährt Eltern Spielraum, den Steuervorteil optimal zu nützen. Bei mehreren Kindern können Sie auch entscheiden, welche Variante für welches Kind (z. B.: Halbe/Halbe für ein Kind und ein ganzer Familienbonus Plus für das andere Kind) gewählt wird. </a:t>
            </a:r>
          </a:p>
          <a:p>
            <a:r>
              <a:rPr lang="de-AT" dirty="0"/>
              <a:t>Die Wahlfreiheit gilt grundsätzlich auch </a:t>
            </a:r>
            <a:r>
              <a:rPr lang="de-AT" b="1" dirty="0"/>
              <a:t>für getrenntlebende Eltern</a:t>
            </a:r>
            <a:r>
              <a:rPr lang="de-AT" dirty="0"/>
              <a:t>. </a:t>
            </a:r>
          </a:p>
          <a:p>
            <a:r>
              <a:rPr lang="de-AT" dirty="0"/>
              <a:t>Bei </a:t>
            </a:r>
            <a:r>
              <a:rPr lang="de-AT" b="1" dirty="0"/>
              <a:t>gleichbleibenden Verhältnissen</a:t>
            </a:r>
            <a:r>
              <a:rPr lang="de-AT" dirty="0"/>
              <a:t>, ist der Familienbonus Plus pro Kind jedenfalls einheitlich für das gesamte Kalenderjahr zu beantragen: z.B. nicht ein ganzer Familienbonus Plus von Jänner bis Mai und ein halber Familienbonus Plus ab Juni</a:t>
            </a:r>
            <a:r>
              <a:rPr lang="de-AT" dirty="0" smtClean="0"/>
              <a: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1754736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92401" cy="2852737"/>
          </a:xfrm>
        </p:spPr>
        <p:txBody>
          <a:bodyPr/>
          <a:lstStyle/>
          <a:p>
            <a:r>
              <a:rPr lang="de-AT" dirty="0" smtClean="0"/>
              <a:t>Familienbonus Plus</a:t>
            </a:r>
            <a:br>
              <a:rPr lang="de-AT" dirty="0" smtClean="0"/>
            </a:br>
            <a:r>
              <a:rPr lang="de-AT" dirty="0" smtClean="0"/>
              <a:t>Aufteilungsvarianten</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smtClean="0"/>
              <a:t>Eltern </a:t>
            </a:r>
            <a:r>
              <a:rPr lang="de-AT" b="1" dirty="0"/>
              <a:t>leben in Partnerschaft im gemeinsamen </a:t>
            </a:r>
            <a:r>
              <a:rPr lang="de-AT" b="1" dirty="0" smtClean="0"/>
              <a:t>Haushalt</a:t>
            </a:r>
          </a:p>
          <a:p>
            <a:pPr marL="0" indent="0">
              <a:buNone/>
            </a:pPr>
            <a:endParaRPr lang="de-AT" b="1" dirty="0"/>
          </a:p>
          <a:p>
            <a:r>
              <a:rPr lang="de-AT" dirty="0"/>
              <a:t>Ein Elternteil beantragt 100 %</a:t>
            </a:r>
          </a:p>
          <a:p>
            <a:r>
              <a:rPr lang="de-AT" dirty="0"/>
              <a:t>Beide Elternteile beantragen je 50 </a:t>
            </a:r>
            <a:r>
              <a:rPr lang="de-AT" dirty="0" smtClean="0"/>
              <a:t>%</a:t>
            </a:r>
            <a:endParaRPr lang="de-AT" dirty="0"/>
          </a:p>
          <a:p>
            <a:r>
              <a:rPr lang="de-AT" dirty="0"/>
              <a:t>Auch der leibliche Elternteil, der nicht die Familienbeihilfe bezieht, kann grundsätzlich nur dann den Familienbonus Plus erhalten, wenn die Lebensgemeinschaft mehr als 6 Monate besteht.</a:t>
            </a:r>
          </a:p>
          <a:p>
            <a:r>
              <a:rPr lang="de-AT" dirty="0"/>
              <a:t>Diese Frist von 6 Monaten gilt jedoch nicht, wenn in den restlichen Monaten ohne Lebensgemeinschaft der Unterhaltsabsetzbetrag gebührt.</a:t>
            </a:r>
          </a:p>
          <a:p>
            <a:r>
              <a:rPr lang="de-AT" dirty="0"/>
              <a:t>Bei Ehe oder eingetragener Partnerschaft gilt die 6 Monatsfrist nicht</a:t>
            </a:r>
            <a:r>
              <a:rPr lang="de-AT" dirty="0" smtClean="0"/>
              <a: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1923994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564409" cy="2852737"/>
          </a:xfrm>
        </p:spPr>
        <p:txBody>
          <a:bodyPr/>
          <a:lstStyle/>
          <a:p>
            <a:r>
              <a:rPr lang="de-AT" dirty="0" smtClean="0"/>
              <a:t>Familienbonus Plus</a:t>
            </a:r>
            <a:br>
              <a:rPr lang="de-AT" dirty="0" smtClean="0"/>
            </a:br>
            <a:r>
              <a:rPr lang="de-AT" dirty="0" smtClean="0"/>
              <a:t>Aufteilungsvarianten</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Eltern leben getrennt und Unterhaltsabsetzbetrag </a:t>
            </a:r>
            <a:r>
              <a:rPr lang="de-AT" b="1" dirty="0" smtClean="0"/>
              <a:t>gebührt</a:t>
            </a:r>
          </a:p>
          <a:p>
            <a:pPr marL="0" indent="0">
              <a:buNone/>
            </a:pPr>
            <a:endParaRPr lang="de-AT" b="1" dirty="0"/>
          </a:p>
          <a:p>
            <a:r>
              <a:rPr lang="de-AT" dirty="0"/>
              <a:t>Familienbeihilfenberechtige(r) beantragt 100 Prozent</a:t>
            </a:r>
          </a:p>
          <a:p>
            <a:r>
              <a:rPr lang="de-AT" dirty="0"/>
              <a:t>Unterhaltsleistende(r) beantragt 100 Prozent</a:t>
            </a:r>
          </a:p>
          <a:p>
            <a:r>
              <a:rPr lang="de-AT" dirty="0"/>
              <a:t>Beide beantragen je 50 Prozent</a:t>
            </a:r>
            <a:br>
              <a:rPr lang="de-AT" dirty="0"/>
            </a:br>
            <a:endParaRPr lang="de-AT" dirty="0"/>
          </a:p>
          <a:p>
            <a:r>
              <a:rPr lang="de-AT" dirty="0"/>
              <a:t>Der Familienbonus Plus gebührt dem unterhaltsleistenden Elternteil nur für die Anzahl an Monaten, für die der </a:t>
            </a:r>
            <a:r>
              <a:rPr lang="de-AT" b="1" dirty="0"/>
              <a:t>Unterhaltsabsetzbetrag gebührt</a:t>
            </a:r>
            <a:r>
              <a:rPr lang="de-AT" dirty="0"/>
              <a:t> (weil der Unterhalt tatsächlich in der gerichtlich oder behördlich festgelegten Höhe bzw. die Regelbedarfssätze geleistet wurde). </a:t>
            </a:r>
            <a:br>
              <a:rPr lang="de-AT" dirty="0"/>
            </a:br>
            <a:r>
              <a:rPr lang="de-AT" dirty="0"/>
              <a:t>Sobald der unterhaltsleistende Elternteil ganzjährig Alimente in voller Höhe leistet, hat dieser auch Anspruch auf 50% des Familienbonus Plus</a:t>
            </a:r>
            <a:r>
              <a:rPr lang="de-AT" dirty="0" smtClean="0"/>
              <a:t>.</a:t>
            </a:r>
            <a:endParaRPr lang="de-AT" dirty="0"/>
          </a:p>
        </p:txBody>
      </p:sp>
    </p:spTree>
    <p:extLst>
      <p:ext uri="{BB962C8B-B14F-4D97-AF65-F5344CB8AC3E}">
        <p14:creationId xmlns:p14="http://schemas.microsoft.com/office/powerpoint/2010/main" val="36050945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564409" cy="2852737"/>
          </a:xfrm>
        </p:spPr>
        <p:txBody>
          <a:bodyPr/>
          <a:lstStyle/>
          <a:p>
            <a:r>
              <a:rPr lang="de-AT" dirty="0" smtClean="0"/>
              <a:t>Familienbonus Plus</a:t>
            </a:r>
            <a:br>
              <a:rPr lang="de-AT" dirty="0" smtClean="0"/>
            </a:br>
            <a:r>
              <a:rPr lang="de-AT" dirty="0" smtClean="0"/>
              <a:t>Aufteilungsvarianten</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Eltern leben getrennt und Unterhaltsabsetzbetrag gebührt </a:t>
            </a:r>
            <a:r>
              <a:rPr lang="de-AT" b="1" dirty="0" smtClean="0"/>
              <a:t>NICHT</a:t>
            </a:r>
          </a:p>
          <a:p>
            <a:pPr marL="0" indent="0">
              <a:buNone/>
            </a:pPr>
            <a:endParaRPr lang="de-AT" b="1" dirty="0"/>
          </a:p>
          <a:p>
            <a:r>
              <a:rPr lang="de-AT" dirty="0"/>
              <a:t>Familienbeihilfenberechtigte(r) beantragt 100 Prozent</a:t>
            </a:r>
          </a:p>
          <a:p>
            <a:r>
              <a:rPr lang="de-AT" dirty="0"/>
              <a:t>„neuer“ (Ehe-)Partner des Familienbeihilfenberechtigten beantragt 100 Prozent</a:t>
            </a:r>
          </a:p>
          <a:p>
            <a:r>
              <a:rPr lang="de-AT" dirty="0"/>
              <a:t>Beide beantragen je 50 </a:t>
            </a:r>
            <a:r>
              <a:rPr lang="de-AT" dirty="0" smtClean="0"/>
              <a:t>Prozent</a:t>
            </a:r>
            <a:endParaRPr lang="de-AT" dirty="0"/>
          </a:p>
          <a:p>
            <a:r>
              <a:rPr lang="de-AT" dirty="0"/>
              <a:t>Für Monate für die kein Unterhaltsabsetzbetrag gebührt (weil beispielsweise kein Unterhalt geleistet wird) kann auch der „neue“ Partner des Familienbeihilfenberechtigten Elternteils den Familienbonus Plus erhalten, obwohl dieser kein leiblicher Elternteil ist. Voraussetzung dafür ist aber eine Ehe, eingetragene Partnerschaft oder Lebensgemeinschaft. Eine Lebensgemeinschaft muss jedoch für mehr als 6 Monate in einem Kalenderjahr bestehen. </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18246909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a:t>
            </a:r>
            <a:br>
              <a:rPr lang="de-AT" dirty="0" smtClean="0"/>
            </a:b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767934"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b="1" dirty="0" smtClean="0"/>
              <a:t>Möglichkeit 1: </a:t>
            </a:r>
            <a:r>
              <a:rPr lang="de-AT" dirty="0" smtClean="0"/>
              <a:t/>
            </a:r>
            <a:br>
              <a:rPr lang="de-AT" dirty="0" smtClean="0"/>
            </a:br>
            <a:r>
              <a:rPr lang="de-AT" dirty="0" smtClean="0"/>
              <a:t>100% in der ANV</a:t>
            </a:r>
          </a:p>
          <a:p>
            <a:r>
              <a:rPr lang="de-DE" b="1" dirty="0" smtClean="0"/>
              <a:t>Möglichkeit 2: </a:t>
            </a:r>
            <a:r>
              <a:rPr lang="de-DE" dirty="0" smtClean="0"/>
              <a:t/>
            </a:r>
            <a:br>
              <a:rPr lang="de-DE" dirty="0" smtClean="0"/>
            </a:br>
            <a:r>
              <a:rPr lang="de-DE" dirty="0" smtClean="0"/>
              <a:t>50 % in der ANV</a:t>
            </a:r>
          </a:p>
          <a:p>
            <a:r>
              <a:rPr lang="de-DE" b="1" dirty="0" smtClean="0"/>
              <a:t>Möglichkeit 3: </a:t>
            </a:r>
            <a:r>
              <a:rPr lang="de-DE" dirty="0" smtClean="0"/>
              <a:t/>
            </a:r>
            <a:br>
              <a:rPr lang="de-DE" dirty="0" smtClean="0"/>
            </a:br>
            <a:r>
              <a:rPr lang="de-DE" dirty="0" smtClean="0"/>
              <a:t>100% in der mtl. Lohnabrechnung, volle Auswirkung</a:t>
            </a:r>
          </a:p>
          <a:p>
            <a:r>
              <a:rPr lang="de-DE" b="1" dirty="0" smtClean="0"/>
              <a:t>Möglichkeit 4: </a:t>
            </a:r>
            <a:r>
              <a:rPr lang="de-DE" dirty="0" smtClean="0"/>
              <a:t/>
            </a:r>
            <a:br>
              <a:rPr lang="de-DE" dirty="0" smtClean="0"/>
            </a:br>
            <a:r>
              <a:rPr lang="de-DE" dirty="0" smtClean="0"/>
              <a:t>100 % in der mtl. Lohnabrechnung, aber nicht volle Auswirkung</a:t>
            </a:r>
            <a:endParaRPr lang="de-AT" dirty="0"/>
          </a:p>
          <a:p>
            <a:r>
              <a:rPr lang="de-AT" b="1" dirty="0" smtClean="0"/>
              <a:t>Möglichkeit 5: </a:t>
            </a:r>
            <a:r>
              <a:rPr lang="de-AT" dirty="0" smtClean="0"/>
              <a:t/>
            </a:r>
            <a:br>
              <a:rPr lang="de-AT" dirty="0" smtClean="0"/>
            </a:br>
            <a:r>
              <a:rPr lang="de-AT" dirty="0" smtClean="0"/>
              <a:t>100 % in der mtl. Lohnabrechnung, aber kein Anspruch mehr</a:t>
            </a:r>
          </a:p>
          <a:p>
            <a:r>
              <a:rPr lang="de-AT" b="1" dirty="0" smtClean="0"/>
              <a:t>Möglichkeit 6: </a:t>
            </a:r>
            <a:r>
              <a:rPr lang="de-AT" dirty="0" smtClean="0"/>
              <a:t/>
            </a:r>
            <a:br>
              <a:rPr lang="de-AT" dirty="0" smtClean="0"/>
            </a:br>
            <a:r>
              <a:rPr lang="de-AT" dirty="0" smtClean="0"/>
              <a:t>100 % beantragt, aber Ex-Partner beantragt 50 % - Rückforderung</a:t>
            </a:r>
          </a:p>
          <a:p>
            <a:r>
              <a:rPr lang="de-AT" dirty="0" err="1"/>
              <a:t>u</a:t>
            </a:r>
            <a:r>
              <a:rPr lang="de-AT" dirty="0" err="1" smtClean="0"/>
              <a:t>sw</a:t>
            </a:r>
            <a:r>
              <a:rPr lang="de-AT" dirty="0" smtClean="0"/>
              <a: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19063662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 nicht im LZ aber in der ANV</a:t>
            </a:r>
            <a:br>
              <a:rPr lang="de-AT" dirty="0" smtClean="0"/>
            </a:br>
            <a:endParaRPr lang="de-DE" dirty="0"/>
          </a:p>
        </p:txBody>
      </p:sp>
      <p:pic>
        <p:nvPicPr>
          <p:cNvPr id="2" name="Grafik 1"/>
          <p:cNvPicPr>
            <a:picLocks noChangeAspect="1"/>
          </p:cNvPicPr>
          <p:nvPr/>
        </p:nvPicPr>
        <p:blipFill>
          <a:blip r:embed="rId2"/>
          <a:stretch>
            <a:fillRect/>
          </a:stretch>
        </p:blipFill>
        <p:spPr>
          <a:xfrm>
            <a:off x="4511824" y="1239510"/>
            <a:ext cx="2972746" cy="4467880"/>
          </a:xfrm>
          <a:prstGeom prst="rect">
            <a:avLst/>
          </a:prstGeom>
        </p:spPr>
      </p:pic>
      <p:pic>
        <p:nvPicPr>
          <p:cNvPr id="5" name="Grafik 4"/>
          <p:cNvPicPr>
            <a:picLocks noChangeAspect="1"/>
          </p:cNvPicPr>
          <p:nvPr/>
        </p:nvPicPr>
        <p:blipFill>
          <a:blip r:embed="rId3"/>
          <a:stretch>
            <a:fillRect/>
          </a:stretch>
        </p:blipFill>
        <p:spPr>
          <a:xfrm>
            <a:off x="7896201" y="1052736"/>
            <a:ext cx="3145700" cy="4785870"/>
          </a:xfrm>
          <a:prstGeom prst="rect">
            <a:avLst/>
          </a:prstGeom>
        </p:spPr>
      </p:pic>
      <p:sp>
        <p:nvSpPr>
          <p:cNvPr id="8" name="Textplatzhalter 1">
            <a:extLst>
              <a:ext uri="{FF2B5EF4-FFF2-40B4-BE49-F238E27FC236}">
                <a16:creationId xmlns:a16="http://schemas.microsoft.com/office/drawing/2014/main" id="{D429E9FA-48CF-F906-55B5-B2E1F66EE2C5}"/>
              </a:ext>
            </a:extLst>
          </p:cNvPr>
          <p:cNvSpPr txBox="1">
            <a:spLocks/>
          </p:cNvSpPr>
          <p:nvPr/>
        </p:nvSpPr>
        <p:spPr>
          <a:xfrm>
            <a:off x="614882" y="4842350"/>
            <a:ext cx="7263878" cy="432023"/>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4"/>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9" name="Rechteck 8"/>
          <p:cNvSpPr/>
          <p:nvPr/>
        </p:nvSpPr>
        <p:spPr>
          <a:xfrm>
            <a:off x="4583832" y="1772816"/>
            <a:ext cx="64807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6168008" y="1412776"/>
            <a:ext cx="64807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6168008" y="1556792"/>
            <a:ext cx="64807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4655840" y="3445671"/>
            <a:ext cx="1080120" cy="963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Pfeil nach rechts 14"/>
          <p:cNvSpPr/>
          <p:nvPr/>
        </p:nvSpPr>
        <p:spPr>
          <a:xfrm rot="10800000">
            <a:off x="7288592" y="5233258"/>
            <a:ext cx="1152128" cy="21602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4"/>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Beispiel Auswirkung in der ANV, wenn nicht mtl. erfasst</a:t>
            </a:r>
          </a:p>
        </p:txBody>
      </p:sp>
    </p:spTree>
    <p:extLst>
      <p:ext uri="{BB962C8B-B14F-4D97-AF65-F5344CB8AC3E}">
        <p14:creationId xmlns:p14="http://schemas.microsoft.com/office/powerpoint/2010/main" val="18088652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 im LZ und in der ANV</a:t>
            </a:r>
            <a:br>
              <a:rPr lang="de-AT" dirty="0" smtClean="0"/>
            </a:br>
            <a:endParaRPr lang="de-DE" dirty="0"/>
          </a:p>
        </p:txBody>
      </p:sp>
      <p:pic>
        <p:nvPicPr>
          <p:cNvPr id="4" name="Grafik 3"/>
          <p:cNvPicPr>
            <a:picLocks noChangeAspect="1"/>
          </p:cNvPicPr>
          <p:nvPr/>
        </p:nvPicPr>
        <p:blipFill>
          <a:blip r:embed="rId2"/>
          <a:stretch>
            <a:fillRect/>
          </a:stretch>
        </p:blipFill>
        <p:spPr>
          <a:xfrm>
            <a:off x="4076598" y="1196752"/>
            <a:ext cx="3563723" cy="4777738"/>
          </a:xfrm>
          <a:prstGeom prst="rect">
            <a:avLst/>
          </a:prstGeom>
        </p:spPr>
      </p:pic>
      <p:pic>
        <p:nvPicPr>
          <p:cNvPr id="6" name="Grafik 5"/>
          <p:cNvPicPr>
            <a:picLocks noChangeAspect="1"/>
          </p:cNvPicPr>
          <p:nvPr/>
        </p:nvPicPr>
        <p:blipFill>
          <a:blip r:embed="rId3"/>
          <a:stretch>
            <a:fillRect/>
          </a:stretch>
        </p:blipFill>
        <p:spPr>
          <a:xfrm>
            <a:off x="8040216" y="1410536"/>
            <a:ext cx="3778235" cy="4350169"/>
          </a:xfrm>
          <a:prstGeom prst="rect">
            <a:avLst/>
          </a:prstGeom>
        </p:spPr>
      </p:pic>
      <p:sp>
        <p:nvSpPr>
          <p:cNvPr id="8" name="Rechteck 7"/>
          <p:cNvSpPr/>
          <p:nvPr/>
        </p:nvSpPr>
        <p:spPr>
          <a:xfrm>
            <a:off x="4943872" y="2420888"/>
            <a:ext cx="1008112"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5123891" y="5013176"/>
            <a:ext cx="1188133"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9120336" y="3717031"/>
            <a:ext cx="792088" cy="535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10992544" y="3717032"/>
            <a:ext cx="792088" cy="535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feil nach rechts 13"/>
          <p:cNvSpPr/>
          <p:nvPr/>
        </p:nvSpPr>
        <p:spPr>
          <a:xfrm>
            <a:off x="6968376" y="5445224"/>
            <a:ext cx="1152128" cy="21602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p:nvSpPr>
        <p:spPr>
          <a:xfrm>
            <a:off x="9120336" y="4745326"/>
            <a:ext cx="792088" cy="535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p:cNvSpPr/>
          <p:nvPr/>
        </p:nvSpPr>
        <p:spPr>
          <a:xfrm>
            <a:off x="10992544" y="4779876"/>
            <a:ext cx="792088" cy="535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Pfeil nach rechts 16"/>
          <p:cNvSpPr/>
          <p:nvPr/>
        </p:nvSpPr>
        <p:spPr>
          <a:xfrm>
            <a:off x="6976656" y="4439261"/>
            <a:ext cx="1152128" cy="216024"/>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Ellipse 1"/>
          <p:cNvSpPr/>
          <p:nvPr/>
        </p:nvSpPr>
        <p:spPr>
          <a:xfrm>
            <a:off x="4232717" y="4005064"/>
            <a:ext cx="1287219" cy="2476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Ellipse 17"/>
          <p:cNvSpPr/>
          <p:nvPr/>
        </p:nvSpPr>
        <p:spPr>
          <a:xfrm>
            <a:off x="5644508" y="4270966"/>
            <a:ext cx="1332148" cy="30222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4"/>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Beispiel FABO+ im LZ….</a:t>
            </a:r>
          </a:p>
        </p:txBody>
      </p:sp>
    </p:spTree>
    <p:extLst>
      <p:ext uri="{BB962C8B-B14F-4D97-AF65-F5344CB8AC3E}">
        <p14:creationId xmlns:p14="http://schemas.microsoft.com/office/powerpoint/2010/main" val="27689545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 im LZ und in der ANV</a:t>
            </a:r>
            <a:br>
              <a:rPr lang="de-AT" dirty="0" smtClean="0"/>
            </a:br>
            <a:endParaRPr lang="de-DE" dirty="0"/>
          </a:p>
        </p:txBody>
      </p:sp>
      <p:pic>
        <p:nvPicPr>
          <p:cNvPr id="2" name="Grafik 1"/>
          <p:cNvPicPr>
            <a:picLocks noChangeAspect="1"/>
          </p:cNvPicPr>
          <p:nvPr/>
        </p:nvPicPr>
        <p:blipFill>
          <a:blip r:embed="rId2"/>
          <a:stretch>
            <a:fillRect/>
          </a:stretch>
        </p:blipFill>
        <p:spPr>
          <a:xfrm>
            <a:off x="4151784" y="1268760"/>
            <a:ext cx="7401119" cy="2841866"/>
          </a:xfrm>
          <a:prstGeom prst="rect">
            <a:avLst/>
          </a:prstGeom>
        </p:spPr>
      </p:pic>
      <p:sp>
        <p:nvSpPr>
          <p:cNvPr id="5"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 somit in der ANV mitberücksichtigen!</a:t>
            </a:r>
          </a:p>
        </p:txBody>
      </p:sp>
    </p:spTree>
    <p:extLst>
      <p:ext uri="{BB962C8B-B14F-4D97-AF65-F5344CB8AC3E}">
        <p14:creationId xmlns:p14="http://schemas.microsoft.com/office/powerpoint/2010/main" val="165509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588745" cy="1089485"/>
          </a:xfrm>
          <a:prstGeom prst="rect">
            <a:avLst/>
          </a:prstGeom>
        </p:spPr>
        <p:txBody>
          <a:bodyPr/>
          <a:lstStyle/>
          <a:p>
            <a:r>
              <a:rPr lang="de-DE" dirty="0" err="1" smtClean="0"/>
              <a:t>FinanzOnline</a:t>
            </a:r>
            <a:r>
              <a:rPr lang="de-DE" dirty="0" smtClean="0"/>
              <a:t> - Termin beim Finanzamt</a:t>
            </a:r>
            <a:endParaRPr lang="de-DE" dirty="0"/>
          </a:p>
        </p:txBody>
      </p:sp>
      <p:pic>
        <p:nvPicPr>
          <p:cNvPr id="9" name="Grafik 8"/>
          <p:cNvPicPr>
            <a:picLocks noChangeAspect="1"/>
          </p:cNvPicPr>
          <p:nvPr/>
        </p:nvPicPr>
        <p:blipFill>
          <a:blip r:embed="rId2"/>
          <a:stretch>
            <a:fillRect/>
          </a:stretch>
        </p:blipFill>
        <p:spPr>
          <a:xfrm>
            <a:off x="637110" y="1412776"/>
            <a:ext cx="10881788" cy="429191"/>
          </a:xfrm>
          <a:prstGeom prst="rect">
            <a:avLst/>
          </a:prstGeom>
        </p:spPr>
      </p:pic>
      <p:pic>
        <p:nvPicPr>
          <p:cNvPr id="11" name="Grafik 10"/>
          <p:cNvPicPr>
            <a:picLocks noChangeAspect="1"/>
          </p:cNvPicPr>
          <p:nvPr/>
        </p:nvPicPr>
        <p:blipFill>
          <a:blip r:embed="rId3"/>
          <a:stretch>
            <a:fillRect/>
          </a:stretch>
        </p:blipFill>
        <p:spPr>
          <a:xfrm>
            <a:off x="623392" y="2101746"/>
            <a:ext cx="11197257" cy="532309"/>
          </a:xfrm>
          <a:prstGeom prst="rect">
            <a:avLst/>
          </a:prstGeom>
        </p:spPr>
      </p:pic>
      <p:pic>
        <p:nvPicPr>
          <p:cNvPr id="12" name="Grafik 11"/>
          <p:cNvPicPr>
            <a:picLocks noChangeAspect="1"/>
          </p:cNvPicPr>
          <p:nvPr/>
        </p:nvPicPr>
        <p:blipFill>
          <a:blip r:embed="rId4"/>
          <a:stretch>
            <a:fillRect/>
          </a:stretch>
        </p:blipFill>
        <p:spPr>
          <a:xfrm>
            <a:off x="691109" y="2893834"/>
            <a:ext cx="10773789" cy="2339112"/>
          </a:xfrm>
          <a:prstGeom prst="rect">
            <a:avLst/>
          </a:prstGeom>
        </p:spPr>
      </p:pic>
    </p:spTree>
    <p:extLst>
      <p:ext uri="{BB962C8B-B14F-4D97-AF65-F5344CB8AC3E}">
        <p14:creationId xmlns:p14="http://schemas.microsoft.com/office/powerpoint/2010/main" val="3433678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 im LZ und in der ANV</a:t>
            </a:r>
            <a:br>
              <a:rPr lang="de-AT" dirty="0" smtClean="0"/>
            </a:br>
            <a:endParaRPr lang="de-DE" dirty="0"/>
          </a:p>
        </p:txBody>
      </p:sp>
      <p:pic>
        <p:nvPicPr>
          <p:cNvPr id="2" name="Grafik 1"/>
          <p:cNvPicPr>
            <a:picLocks noChangeAspect="1"/>
          </p:cNvPicPr>
          <p:nvPr/>
        </p:nvPicPr>
        <p:blipFill>
          <a:blip r:embed="rId2"/>
          <a:stretch>
            <a:fillRect/>
          </a:stretch>
        </p:blipFill>
        <p:spPr>
          <a:xfrm>
            <a:off x="5735960" y="1049306"/>
            <a:ext cx="3607849" cy="5620054"/>
          </a:xfrm>
          <a:prstGeom prst="rect">
            <a:avLst/>
          </a:prstGeom>
        </p:spPr>
      </p:pic>
      <p:sp>
        <p:nvSpPr>
          <p:cNvPr id="5" name="Textplatzhalter 1">
            <a:extLst>
              <a:ext uri="{FF2B5EF4-FFF2-40B4-BE49-F238E27FC236}">
                <a16:creationId xmlns:a16="http://schemas.microsoft.com/office/drawing/2014/main" id="{D429E9FA-48CF-F906-55B5-B2E1F66EE2C5}"/>
              </a:ext>
            </a:extLst>
          </p:cNvPr>
          <p:cNvSpPr txBox="1">
            <a:spLocks/>
          </p:cNvSpPr>
          <p:nvPr/>
        </p:nvSpPr>
        <p:spPr>
          <a:xfrm>
            <a:off x="744799" y="2852937"/>
            <a:ext cx="4919153" cy="504056"/>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PFICHTVERANLAGUNG!</a:t>
            </a: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7" name="Rechteck 6"/>
          <p:cNvSpPr/>
          <p:nvPr/>
        </p:nvSpPr>
        <p:spPr>
          <a:xfrm>
            <a:off x="5773822" y="1745832"/>
            <a:ext cx="754225"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7752184" y="1289557"/>
            <a:ext cx="64807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7752184" y="1481329"/>
            <a:ext cx="64807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5879976" y="3667996"/>
            <a:ext cx="1368152" cy="310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Pfeil nach rechts 10"/>
          <p:cNvSpPr/>
          <p:nvPr/>
        </p:nvSpPr>
        <p:spPr>
          <a:xfrm rot="10800000">
            <a:off x="9048328" y="4842176"/>
            <a:ext cx="1152128" cy="216024"/>
          </a:xfrm>
          <a:prstGeom prst="rightArrow">
            <a:avLst/>
          </a:prstGeom>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…in der ANV – null Gutschrift, da schon mtl. erfasst</a:t>
            </a:r>
          </a:p>
        </p:txBody>
      </p:sp>
    </p:spTree>
    <p:extLst>
      <p:ext uri="{BB962C8B-B14F-4D97-AF65-F5344CB8AC3E}">
        <p14:creationId xmlns:p14="http://schemas.microsoft.com/office/powerpoint/2010/main" val="33839433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Familienbonus Plus im LZ u. NICHT in der ANV erfasst</a:t>
            </a:r>
            <a:br>
              <a:rPr lang="de-AT" dirty="0" smtClean="0"/>
            </a:br>
            <a:endParaRPr lang="de-DE" dirty="0"/>
          </a:p>
        </p:txBody>
      </p:sp>
      <p:pic>
        <p:nvPicPr>
          <p:cNvPr id="2" name="Grafik 1"/>
          <p:cNvPicPr>
            <a:picLocks noChangeAspect="1"/>
          </p:cNvPicPr>
          <p:nvPr/>
        </p:nvPicPr>
        <p:blipFill>
          <a:blip r:embed="rId2"/>
          <a:stretch>
            <a:fillRect/>
          </a:stretch>
        </p:blipFill>
        <p:spPr>
          <a:xfrm>
            <a:off x="6240016" y="973564"/>
            <a:ext cx="3240360" cy="5001425"/>
          </a:xfrm>
          <a:prstGeom prst="rect">
            <a:avLst/>
          </a:prstGeom>
        </p:spPr>
      </p:pic>
      <p:sp>
        <p:nvSpPr>
          <p:cNvPr id="5" name="Textplatzhalter 1">
            <a:extLst>
              <a:ext uri="{FF2B5EF4-FFF2-40B4-BE49-F238E27FC236}">
                <a16:creationId xmlns:a16="http://schemas.microsoft.com/office/drawing/2014/main" id="{D429E9FA-48CF-F906-55B5-B2E1F66EE2C5}"/>
              </a:ext>
            </a:extLst>
          </p:cNvPr>
          <p:cNvSpPr txBox="1">
            <a:spLocks/>
          </p:cNvSpPr>
          <p:nvPr/>
        </p:nvSpPr>
        <p:spPr>
          <a:xfrm>
            <a:off x="744799" y="2852937"/>
            <a:ext cx="4919153" cy="504056"/>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PFICHTVERANLAGUNG!</a:t>
            </a: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extplatzhalter 1">
            <a:extLst>
              <a:ext uri="{FF2B5EF4-FFF2-40B4-BE49-F238E27FC236}">
                <a16:creationId xmlns:a16="http://schemas.microsoft.com/office/drawing/2014/main" id="{D429E9FA-48CF-F906-55B5-B2E1F66EE2C5}"/>
              </a:ext>
            </a:extLst>
          </p:cNvPr>
          <p:cNvSpPr txBox="1">
            <a:spLocks/>
          </p:cNvSpPr>
          <p:nvPr/>
        </p:nvSpPr>
        <p:spPr>
          <a:xfrm>
            <a:off x="1540909" y="4355165"/>
            <a:ext cx="7263878" cy="432023"/>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7" name="Pfeil nach rechts 6"/>
          <p:cNvSpPr/>
          <p:nvPr/>
        </p:nvSpPr>
        <p:spPr>
          <a:xfrm rot="10800000">
            <a:off x="9552384" y="2492896"/>
            <a:ext cx="1152128" cy="216024"/>
          </a:xfrm>
          <a:prstGeom prst="rightArrow">
            <a:avLst/>
          </a:prstGeom>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6384032" y="1634073"/>
            <a:ext cx="754225"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8112224" y="1340768"/>
            <a:ext cx="648072"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8142718" y="1172525"/>
            <a:ext cx="64807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6454181" y="3469451"/>
            <a:ext cx="1368152" cy="3100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a:t>… FABO+ nicht in der ANV berücksichtigt!!!! – NF!!!</a:t>
            </a:r>
          </a:p>
        </p:txBody>
      </p:sp>
    </p:spTree>
    <p:extLst>
      <p:ext uri="{BB962C8B-B14F-4D97-AF65-F5344CB8AC3E}">
        <p14:creationId xmlns:p14="http://schemas.microsoft.com/office/powerpoint/2010/main" val="35215311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7ECFE-F2F2-E365-935C-FEB3DF402B01}"/>
              </a:ext>
            </a:extLst>
          </p:cNvPr>
          <p:cNvSpPr>
            <a:spLocks noGrp="1"/>
          </p:cNvSpPr>
          <p:nvPr>
            <p:ph type="title"/>
          </p:nvPr>
        </p:nvSpPr>
        <p:spPr>
          <a:xfrm>
            <a:off x="587375" y="620712"/>
            <a:ext cx="11604625" cy="5616599"/>
          </a:xfrm>
        </p:spPr>
        <p:txBody>
          <a:bodyPr/>
          <a:lstStyle/>
          <a:p>
            <a:r>
              <a:rPr lang="de-DE" sz="3600" dirty="0">
                <a:solidFill>
                  <a:schemeClr val="tx1"/>
                </a:solidFill>
              </a:rPr>
              <a:t>Formulare zur </a:t>
            </a:r>
            <a:r>
              <a:rPr lang="de-DE" sz="3600" dirty="0" smtClean="0">
                <a:solidFill>
                  <a:schemeClr val="tx1"/>
                </a:solidFill>
              </a:rPr>
              <a:t>Arbeitnehmerveranlagung</a:t>
            </a:r>
            <a:r>
              <a:rPr lang="de-DE" sz="3600" dirty="0">
                <a:solidFill>
                  <a:schemeClr val="tx1"/>
                </a:solidFill>
              </a:rPr>
              <a:t/>
            </a:r>
            <a:br>
              <a:rPr lang="de-DE" sz="3600" dirty="0">
                <a:solidFill>
                  <a:schemeClr val="tx1"/>
                </a:solidFill>
              </a:rPr>
            </a:br>
            <a:r>
              <a:rPr lang="de-DE" sz="3600" dirty="0">
                <a:solidFill>
                  <a:schemeClr val="tx1"/>
                </a:solidFill>
              </a:rPr>
              <a:t>Termin beim Finanzamt </a:t>
            </a:r>
            <a:br>
              <a:rPr lang="de-DE" sz="3600" dirty="0">
                <a:solidFill>
                  <a:schemeClr val="tx1"/>
                </a:solidFill>
              </a:rPr>
            </a:br>
            <a:r>
              <a:rPr lang="de-DE" sz="3600" dirty="0" err="1">
                <a:solidFill>
                  <a:schemeClr val="tx1"/>
                </a:solidFill>
              </a:rPr>
              <a:t>FinanzOnline</a:t>
            </a:r>
            <a:r>
              <a:rPr lang="de-DE" sz="3600" dirty="0">
                <a:solidFill>
                  <a:schemeClr val="tx1"/>
                </a:solidFill>
              </a:rPr>
              <a:t> </a:t>
            </a:r>
            <a:br>
              <a:rPr lang="de-DE" sz="3600" dirty="0">
                <a:solidFill>
                  <a:schemeClr val="tx1"/>
                </a:solidFill>
              </a:rPr>
            </a:br>
            <a:r>
              <a:rPr lang="de-DE" sz="3600" dirty="0" smtClean="0">
                <a:solidFill>
                  <a:schemeClr val="tx1"/>
                </a:solidFill>
              </a:rPr>
              <a:t>Absetzbetrag/Freibetrag</a:t>
            </a:r>
            <a:br>
              <a:rPr lang="de-DE" sz="3600" dirty="0" smtClean="0">
                <a:solidFill>
                  <a:schemeClr val="tx1"/>
                </a:solidFill>
              </a:rPr>
            </a:br>
            <a:r>
              <a:rPr lang="de-DE" sz="3600" dirty="0" smtClean="0">
                <a:solidFill>
                  <a:schemeClr val="tx1"/>
                </a:solidFill>
              </a:rPr>
              <a:t>Werbungskosten</a:t>
            </a:r>
            <a:r>
              <a:rPr lang="de-DE" sz="3600" dirty="0">
                <a:solidFill>
                  <a:schemeClr val="tx1"/>
                </a:solidFill>
              </a:rPr>
              <a:t/>
            </a:r>
            <a:br>
              <a:rPr lang="de-DE" sz="3600" dirty="0">
                <a:solidFill>
                  <a:schemeClr val="tx1"/>
                </a:solidFill>
              </a:rPr>
            </a:br>
            <a:r>
              <a:rPr lang="de-DE" sz="3600" dirty="0" smtClean="0">
                <a:solidFill>
                  <a:schemeClr val="tx1"/>
                </a:solidFill>
              </a:rPr>
              <a:t>Familien im Steuerrecht</a:t>
            </a:r>
            <a:br>
              <a:rPr lang="de-DE" sz="3600" dirty="0" smtClean="0">
                <a:solidFill>
                  <a:schemeClr val="tx1"/>
                </a:solidFill>
              </a:rPr>
            </a:br>
            <a:r>
              <a:rPr lang="de-DE" sz="3600" dirty="0" smtClean="0">
                <a:solidFill>
                  <a:schemeClr val="accent1"/>
                </a:solidFill>
              </a:rPr>
              <a:t>außergewöhnliche Belastungen</a:t>
            </a:r>
            <a:r>
              <a:rPr lang="de-DE" sz="3600" dirty="0">
                <a:solidFill>
                  <a:schemeClr val="tx1"/>
                </a:solidFill>
              </a:rPr>
              <a:t/>
            </a:r>
            <a:br>
              <a:rPr lang="de-DE" sz="3600" dirty="0">
                <a:solidFill>
                  <a:schemeClr val="tx1"/>
                </a:solidFill>
              </a:rPr>
            </a:br>
            <a:r>
              <a:rPr lang="de-DE" sz="3600" dirty="0" smtClean="0">
                <a:solidFill>
                  <a:schemeClr val="tx1"/>
                </a:solidFill>
              </a:rPr>
              <a:t>Steuererklärung </a:t>
            </a:r>
            <a:r>
              <a:rPr lang="de-DE" sz="3600" dirty="0">
                <a:solidFill>
                  <a:schemeClr val="tx1"/>
                </a:solidFill>
              </a:rPr>
              <a:t>und Fristen</a:t>
            </a:r>
            <a:br>
              <a:rPr lang="de-DE" sz="3600" dirty="0">
                <a:solidFill>
                  <a:schemeClr val="tx1"/>
                </a:solidFill>
              </a:rPr>
            </a:br>
            <a:r>
              <a:rPr lang="de-DE" sz="3600" dirty="0">
                <a:solidFill>
                  <a:schemeClr val="tx1"/>
                </a:solidFill>
              </a:rPr>
              <a:t>Antragslose Arbeitnehmerveranlagung</a:t>
            </a:r>
            <a:br>
              <a:rPr lang="de-DE" sz="3600" dirty="0">
                <a:solidFill>
                  <a:schemeClr val="tx1"/>
                </a:solidFill>
              </a:rPr>
            </a:br>
            <a:r>
              <a:rPr lang="de-DE" sz="3600" dirty="0">
                <a:solidFill>
                  <a:schemeClr val="tx1"/>
                </a:solidFill>
              </a:rPr>
              <a:t/>
            </a:r>
            <a:br>
              <a:rPr lang="de-DE" sz="3600" dirty="0">
                <a:solidFill>
                  <a:schemeClr val="tx1"/>
                </a:solidFill>
              </a:rPr>
            </a:br>
            <a:endParaRPr lang="de-DE" sz="3600" dirty="0">
              <a:solidFill>
                <a:schemeClr val="tx1"/>
              </a:solidFill>
            </a:endParaRPr>
          </a:p>
        </p:txBody>
      </p:sp>
    </p:spTree>
    <p:extLst>
      <p:ext uri="{BB962C8B-B14F-4D97-AF65-F5344CB8AC3E}">
        <p14:creationId xmlns:p14="http://schemas.microsoft.com/office/powerpoint/2010/main" val="19540259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DE" dirty="0" smtClean="0"/>
              <a:t>Formular L1</a:t>
            </a:r>
            <a:endParaRPr lang="de-DE" dirty="0"/>
          </a:p>
        </p:txBody>
      </p:sp>
      <p:pic>
        <p:nvPicPr>
          <p:cNvPr id="2" name="Grafik 1"/>
          <p:cNvPicPr>
            <a:picLocks noChangeAspect="1"/>
          </p:cNvPicPr>
          <p:nvPr/>
        </p:nvPicPr>
        <p:blipFill>
          <a:blip r:embed="rId2"/>
          <a:stretch>
            <a:fillRect/>
          </a:stretch>
        </p:blipFill>
        <p:spPr>
          <a:xfrm>
            <a:off x="6312024" y="620713"/>
            <a:ext cx="4214892" cy="5544591"/>
          </a:xfrm>
          <a:prstGeom prst="rect">
            <a:avLst/>
          </a:prstGeom>
        </p:spPr>
      </p:pic>
    </p:spTree>
    <p:extLst>
      <p:ext uri="{BB962C8B-B14F-4D97-AF65-F5344CB8AC3E}">
        <p14:creationId xmlns:p14="http://schemas.microsoft.com/office/powerpoint/2010/main" val="245365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DE" dirty="0" smtClean="0"/>
              <a:t>Formular L1ab</a:t>
            </a:r>
            <a:endParaRPr lang="de-DE" dirty="0"/>
          </a:p>
        </p:txBody>
      </p:sp>
      <p:pic>
        <p:nvPicPr>
          <p:cNvPr id="2" name="Grafik 1"/>
          <p:cNvPicPr>
            <a:picLocks noChangeAspect="1"/>
          </p:cNvPicPr>
          <p:nvPr/>
        </p:nvPicPr>
        <p:blipFill>
          <a:blip r:embed="rId2"/>
          <a:stretch>
            <a:fillRect/>
          </a:stretch>
        </p:blipFill>
        <p:spPr>
          <a:xfrm>
            <a:off x="3791744" y="608619"/>
            <a:ext cx="3978644" cy="5568382"/>
          </a:xfrm>
          <a:prstGeom prst="rect">
            <a:avLst/>
          </a:prstGeom>
        </p:spPr>
      </p:pic>
      <p:pic>
        <p:nvPicPr>
          <p:cNvPr id="3" name="Grafik 2"/>
          <p:cNvPicPr>
            <a:picLocks noChangeAspect="1"/>
          </p:cNvPicPr>
          <p:nvPr/>
        </p:nvPicPr>
        <p:blipFill>
          <a:blip r:embed="rId3"/>
          <a:stretch>
            <a:fillRect/>
          </a:stretch>
        </p:blipFill>
        <p:spPr>
          <a:xfrm>
            <a:off x="8112224" y="933014"/>
            <a:ext cx="3611327" cy="5080872"/>
          </a:xfrm>
          <a:prstGeom prst="rect">
            <a:avLst/>
          </a:prstGeom>
        </p:spPr>
      </p:pic>
    </p:spTree>
    <p:extLst>
      <p:ext uri="{BB962C8B-B14F-4D97-AF65-F5344CB8AC3E}">
        <p14:creationId xmlns:p14="http://schemas.microsoft.com/office/powerpoint/2010/main" val="804490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DE" dirty="0" smtClean="0"/>
              <a:t>Formular L1k</a:t>
            </a:r>
            <a:endParaRPr lang="de-DE" dirty="0"/>
          </a:p>
        </p:txBody>
      </p:sp>
      <p:pic>
        <p:nvPicPr>
          <p:cNvPr id="2" name="Grafik 1"/>
          <p:cNvPicPr>
            <a:picLocks noChangeAspect="1"/>
          </p:cNvPicPr>
          <p:nvPr/>
        </p:nvPicPr>
        <p:blipFill>
          <a:blip r:embed="rId2"/>
          <a:stretch>
            <a:fillRect/>
          </a:stretch>
        </p:blipFill>
        <p:spPr>
          <a:xfrm>
            <a:off x="8054770" y="548680"/>
            <a:ext cx="3635683" cy="5263711"/>
          </a:xfrm>
          <a:prstGeom prst="rect">
            <a:avLst/>
          </a:prstGeom>
        </p:spPr>
      </p:pic>
      <p:pic>
        <p:nvPicPr>
          <p:cNvPr id="3" name="Grafik 2"/>
          <p:cNvPicPr>
            <a:picLocks noChangeAspect="1"/>
          </p:cNvPicPr>
          <p:nvPr/>
        </p:nvPicPr>
        <p:blipFill>
          <a:blip r:embed="rId3"/>
          <a:stretch>
            <a:fillRect/>
          </a:stretch>
        </p:blipFill>
        <p:spPr>
          <a:xfrm>
            <a:off x="4215935" y="548680"/>
            <a:ext cx="3940403" cy="5441869"/>
          </a:xfrm>
          <a:prstGeom prst="rect">
            <a:avLst/>
          </a:prstGeom>
        </p:spPr>
      </p:pic>
    </p:spTree>
    <p:extLst>
      <p:ext uri="{BB962C8B-B14F-4D97-AF65-F5344CB8AC3E}">
        <p14:creationId xmlns:p14="http://schemas.microsoft.com/office/powerpoint/2010/main" val="3108169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29E9FA-48CF-F906-55B5-B2E1F66EE2C5}"/>
              </a:ext>
            </a:extLst>
          </p:cNvPr>
          <p:cNvSpPr>
            <a:spLocks noGrp="1"/>
          </p:cNvSpPr>
          <p:nvPr>
            <p:ph type="body" idx="1"/>
          </p:nvPr>
        </p:nvSpPr>
        <p:spPr/>
        <p:txBody>
          <a:bodyPr/>
          <a:lstStyle/>
          <a:p>
            <a:pPr marL="0" indent="0">
              <a:buNone/>
            </a:pPr>
            <a:r>
              <a:rPr lang="de-AT" b="1" dirty="0" smtClean="0"/>
              <a:t>Außergewöhnlichkeit</a:t>
            </a:r>
            <a:endParaRPr lang="de-AT" b="1" dirty="0"/>
          </a:p>
          <a:p>
            <a:r>
              <a:rPr lang="de-AT" dirty="0"/>
              <a:t>Die Art der Belastung ist höher als jene, die der Mehrzahl der Steuerpflichtigen gleicher Einkommens- und Vermögensverhältnisse erwächst</a:t>
            </a:r>
            <a:r>
              <a:rPr lang="de-AT" dirty="0" smtClean="0"/>
              <a:t>.</a:t>
            </a:r>
          </a:p>
          <a:p>
            <a:pPr marL="0" indent="0">
              <a:buNone/>
            </a:pPr>
            <a:r>
              <a:rPr lang="de-AT" b="1" dirty="0" smtClean="0"/>
              <a:t>Zwangsläufigkeit</a:t>
            </a:r>
            <a:endParaRPr lang="de-AT" b="1" dirty="0"/>
          </a:p>
          <a:p>
            <a:r>
              <a:rPr lang="de-AT" dirty="0"/>
              <a:t>Ein Aufwand erwächst zwangsläufig, wenn sich eine Steuerpflichtige oder ein Steuerpflichtiger ihm aus tatsächlichen, rechtlichen oder sittlichen Gründen nicht entziehen </a:t>
            </a:r>
            <a:r>
              <a:rPr lang="de-AT" dirty="0" smtClean="0"/>
              <a:t>kann</a:t>
            </a:r>
          </a:p>
          <a:p>
            <a:pPr marL="0" indent="0">
              <a:buNone/>
            </a:pPr>
            <a:r>
              <a:rPr lang="de-AT" b="1" dirty="0"/>
              <a:t>Wirtschaftliche Leistungsfähigkeit</a:t>
            </a:r>
          </a:p>
          <a:p>
            <a:r>
              <a:rPr lang="de-AT" dirty="0"/>
              <a:t>Ein Aufwand beeinträchtigt die wirtschaftliche Leistungsfähigkeit, wenn der individuelle Selbstbehalt überschritten wird. Die Höhe </a:t>
            </a:r>
            <a:r>
              <a:rPr lang="de-AT" b="1" dirty="0"/>
              <a:t>des Selbstbehalts </a:t>
            </a:r>
            <a:r>
              <a:rPr lang="de-AT" dirty="0"/>
              <a:t>ist nach den Einkommens- und den Familienverhältnissen abgestuft</a:t>
            </a:r>
            <a:r>
              <a:rPr lang="de-AT" dirty="0" smtClean="0"/>
              <a:t>.</a:t>
            </a:r>
            <a:endParaRPr lang="de-AT" dirty="0"/>
          </a:p>
          <a:p>
            <a:pPr marL="0" indent="0">
              <a:buNone/>
            </a:pPr>
            <a:endParaRPr lang="de-AT" dirty="0"/>
          </a:p>
        </p:txBody>
      </p:sp>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Wann handelt es sich um außergewöhnliche Belastungen mit Selbstbehalt?</a:t>
            </a:r>
            <a:endParaRPr lang="de-DE" dirty="0"/>
          </a:p>
        </p:txBody>
      </p:sp>
    </p:spTree>
    <p:extLst>
      <p:ext uri="{BB962C8B-B14F-4D97-AF65-F5344CB8AC3E}">
        <p14:creationId xmlns:p14="http://schemas.microsoft.com/office/powerpoint/2010/main" val="1265381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29E9FA-48CF-F906-55B5-B2E1F66EE2C5}"/>
              </a:ext>
            </a:extLst>
          </p:cNvPr>
          <p:cNvSpPr>
            <a:spLocks noGrp="1"/>
          </p:cNvSpPr>
          <p:nvPr>
            <p:ph type="body" idx="1"/>
          </p:nvPr>
        </p:nvSpPr>
        <p:spPr/>
        <p:txBody>
          <a:bodyPr/>
          <a:lstStyle/>
          <a:p>
            <a:pPr marL="0" indent="0">
              <a:buNone/>
            </a:pPr>
            <a:r>
              <a:rPr lang="de-DE" dirty="0"/>
              <a:t>Der Selbstbehalt beträgt bei einem Einkommen von:</a:t>
            </a:r>
          </a:p>
          <a:p>
            <a:r>
              <a:rPr lang="de-AT" dirty="0" smtClean="0"/>
              <a:t>höchstens € 7.300,00 - 	  6 </a:t>
            </a:r>
            <a:r>
              <a:rPr lang="de-AT" dirty="0"/>
              <a:t>Prozent</a:t>
            </a:r>
          </a:p>
          <a:p>
            <a:r>
              <a:rPr lang="de-AT" dirty="0"/>
              <a:t>mehr </a:t>
            </a:r>
            <a:r>
              <a:rPr lang="de-AT" dirty="0" smtClean="0"/>
              <a:t>als € 7.300,00 - 	  8 Prozent</a:t>
            </a:r>
            <a:endParaRPr lang="de-AT" dirty="0"/>
          </a:p>
          <a:p>
            <a:r>
              <a:rPr lang="de-AT" dirty="0"/>
              <a:t>mehr als </a:t>
            </a:r>
            <a:r>
              <a:rPr lang="de-AT" dirty="0" smtClean="0"/>
              <a:t>€ 14.600,00 - 	10 </a:t>
            </a:r>
            <a:r>
              <a:rPr lang="de-AT" dirty="0"/>
              <a:t>Prozent</a:t>
            </a:r>
          </a:p>
          <a:p>
            <a:r>
              <a:rPr lang="de-AT" dirty="0"/>
              <a:t>mehr als </a:t>
            </a:r>
            <a:r>
              <a:rPr lang="de-AT" dirty="0" smtClean="0"/>
              <a:t>€ 36.400,00  - 	12 Prozent</a:t>
            </a:r>
          </a:p>
          <a:p>
            <a:endParaRPr lang="de-DE" dirty="0"/>
          </a:p>
          <a:p>
            <a:pPr marL="0" indent="0">
              <a:buNone/>
            </a:pPr>
            <a:r>
              <a:rPr lang="de-DE" dirty="0"/>
              <a:t>ODER:</a:t>
            </a:r>
          </a:p>
          <a:p>
            <a:r>
              <a:rPr lang="de-DE" dirty="0" smtClean="0"/>
              <a:t>ca. </a:t>
            </a:r>
            <a:r>
              <a:rPr lang="de-DE" dirty="0"/>
              <a:t>die Höhe des monatlichen </a:t>
            </a:r>
            <a:r>
              <a:rPr lang="de-DE" dirty="0" smtClean="0"/>
              <a:t>Bruttobezuges</a:t>
            </a:r>
            <a:br>
              <a:rPr lang="de-DE" dirty="0" smtClean="0"/>
            </a:br>
            <a:r>
              <a:rPr lang="de-DE" dirty="0" smtClean="0"/>
              <a:t>(</a:t>
            </a:r>
            <a:r>
              <a:rPr lang="de-DE" dirty="0"/>
              <a:t>als Orientierung)</a:t>
            </a:r>
          </a:p>
          <a:p>
            <a:pPr marL="0" indent="0">
              <a:buNone/>
            </a:pPr>
            <a:endParaRPr lang="de-AT" dirty="0"/>
          </a:p>
          <a:p>
            <a:pPr marL="0" indent="0">
              <a:buNone/>
            </a:pPr>
            <a:r>
              <a:rPr lang="de-AT" dirty="0"/>
              <a:t/>
            </a:r>
            <a:br>
              <a:rPr lang="de-AT" dirty="0"/>
            </a:br>
            <a:endParaRPr lang="de-AT" dirty="0"/>
          </a:p>
        </p:txBody>
      </p:sp>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402457" cy="2852737"/>
          </a:xfrm>
        </p:spPr>
        <p:txBody>
          <a:bodyPr/>
          <a:lstStyle/>
          <a:p>
            <a:r>
              <a:rPr lang="de-DE" dirty="0" smtClean="0"/>
              <a:t>Selbstbehalt</a:t>
            </a:r>
            <a:endParaRPr lang="de-DE" dirty="0"/>
          </a:p>
        </p:txBody>
      </p:sp>
    </p:spTree>
    <p:extLst>
      <p:ext uri="{BB962C8B-B14F-4D97-AF65-F5344CB8AC3E}">
        <p14:creationId xmlns:p14="http://schemas.microsoft.com/office/powerpoint/2010/main" val="142988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Kurkosten</a:t>
            </a:r>
            <a:br>
              <a:rPr lang="de-DE" dirty="0" smtClean="0"/>
            </a:br>
            <a:r>
              <a:rPr lang="de-DE" dirty="0" smtClean="0"/>
              <a:t>KZ 734</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a:t>Achtung!</a:t>
            </a:r>
          </a:p>
          <a:p>
            <a:r>
              <a:rPr lang="de-AT" dirty="0"/>
              <a:t>Fahrtkosten, die bei Besuchen von </a:t>
            </a:r>
            <a:r>
              <a:rPr lang="de-AT" dirty="0" err="1"/>
              <a:t>Ehe­part­ner:­innen</a:t>
            </a:r>
            <a:r>
              <a:rPr lang="de-AT" dirty="0"/>
              <a:t> entstehen, werden nicht berücksichtigt.</a:t>
            </a:r>
          </a:p>
          <a:p>
            <a:pPr marL="0" indent="0">
              <a:buNone/>
            </a:pPr>
            <a:endParaRPr lang="de-AT" altLang="de-DE" dirty="0" smtClean="0">
              <a:ea typeface="Times New Roman" panose="02020603050405020304" pitchFamily="18" charset="0"/>
            </a:endParaRPr>
          </a:p>
          <a:p>
            <a:pPr marL="0" indent="0">
              <a:buNone/>
            </a:pPr>
            <a:r>
              <a:rPr lang="de-AT" b="1" dirty="0"/>
              <a:t>"Haushaltsersparnis"</a:t>
            </a:r>
          </a:p>
          <a:p>
            <a:r>
              <a:rPr lang="de-AT" dirty="0"/>
              <a:t>Von den beantragten Kur- oder Krankenhauskosten ist die Haushaltsersparnis abzuziehen. Das sind 5,23 Euro pro </a:t>
            </a:r>
            <a:r>
              <a:rPr lang="de-AT" dirty="0" smtClean="0"/>
              <a:t>Tag oder in </a:t>
            </a:r>
            <a:r>
              <a:rPr lang="de-AT" dirty="0"/>
              <a:t>der Höhe von 156,96 Euro monatlich</a:t>
            </a:r>
          </a:p>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2247236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Sonstige außergewöhnliche Belastungen</a:t>
            </a:r>
            <a:br>
              <a:rPr lang="de-DE" dirty="0" smtClean="0"/>
            </a:br>
            <a:r>
              <a:rPr lang="de-DE" dirty="0" smtClean="0"/>
              <a:t>KZ 735</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AT" dirty="0" smtClean="0"/>
              <a:t>Kinderbetreuungskosten Alleinerzieher –</a:t>
            </a:r>
            <a:br>
              <a:rPr lang="de-AT" dirty="0" smtClean="0"/>
            </a:br>
            <a:r>
              <a:rPr lang="de-AT" dirty="0" smtClean="0"/>
              <a:t>max. möglich bis zur Vollendung der Schulpflicht</a:t>
            </a:r>
          </a:p>
          <a:p>
            <a:r>
              <a:rPr lang="de-DE" dirty="0" smtClean="0"/>
              <a:t>Kosten für Adoption und künstliche Befruchtung – </a:t>
            </a:r>
            <a:br>
              <a:rPr lang="de-DE" dirty="0" smtClean="0"/>
            </a:br>
            <a:r>
              <a:rPr lang="de-DE" dirty="0" smtClean="0"/>
              <a:t>auch mehrmalige Fahrten zu Fachärzten können berücksichtigt werden</a:t>
            </a:r>
          </a:p>
          <a:p>
            <a:r>
              <a:rPr lang="de-DE" dirty="0" smtClean="0"/>
              <a:t>Bestimmte Unterhaltsleistungen – </a:t>
            </a:r>
            <a:br>
              <a:rPr lang="de-DE" dirty="0" smtClean="0"/>
            </a:br>
            <a:r>
              <a:rPr lang="de-DE" dirty="0" smtClean="0"/>
              <a:t>für nahe Angehörige, wenn diese Ausgaben ebenfalls außergewöhnliche Belastungen darstellen.  NICHT möglich ist: Zahlungen an mittellose Angehörige zur Deckung des Lebensunterhaltes</a:t>
            </a:r>
            <a:endParaRPr lang="de-AT" dirty="0"/>
          </a:p>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131291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67B58-9BA1-E969-8C22-F2435A4BA2CE}"/>
              </a:ext>
            </a:extLst>
          </p:cNvPr>
          <p:cNvSpPr>
            <a:spLocks noGrp="1"/>
          </p:cNvSpPr>
          <p:nvPr>
            <p:ph type="title"/>
          </p:nvPr>
        </p:nvSpPr>
        <p:spPr>
          <a:xfrm>
            <a:off x="587375" y="620713"/>
            <a:ext cx="6588745" cy="1089485"/>
          </a:xfrm>
          <a:prstGeom prst="rect">
            <a:avLst/>
          </a:prstGeom>
        </p:spPr>
        <p:txBody>
          <a:bodyPr/>
          <a:lstStyle/>
          <a:p>
            <a:r>
              <a:rPr lang="de-DE" dirty="0" err="1" smtClean="0"/>
              <a:t>FinanzOnline</a:t>
            </a:r>
            <a:r>
              <a:rPr lang="de-DE" dirty="0" smtClean="0"/>
              <a:t> - Termin beim Finanzamt</a:t>
            </a:r>
            <a:endParaRPr lang="de-DE" dirty="0"/>
          </a:p>
        </p:txBody>
      </p:sp>
      <p:pic>
        <p:nvPicPr>
          <p:cNvPr id="6" name="Grafik 5"/>
          <p:cNvPicPr>
            <a:picLocks noChangeAspect="1"/>
          </p:cNvPicPr>
          <p:nvPr/>
        </p:nvPicPr>
        <p:blipFill>
          <a:blip r:embed="rId2"/>
          <a:stretch>
            <a:fillRect/>
          </a:stretch>
        </p:blipFill>
        <p:spPr>
          <a:xfrm>
            <a:off x="561653" y="1556792"/>
            <a:ext cx="9095289" cy="4334299"/>
          </a:xfrm>
          <a:prstGeom prst="rect">
            <a:avLst/>
          </a:prstGeom>
        </p:spPr>
      </p:pic>
    </p:spTree>
    <p:extLst>
      <p:ext uri="{BB962C8B-B14F-4D97-AF65-F5344CB8AC3E}">
        <p14:creationId xmlns:p14="http://schemas.microsoft.com/office/powerpoint/2010/main" val="22304466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Beispiel außergewöhnliche Belastung mit SB</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pic>
        <p:nvPicPr>
          <p:cNvPr id="2" name="Grafik 1"/>
          <p:cNvPicPr>
            <a:picLocks noChangeAspect="1"/>
          </p:cNvPicPr>
          <p:nvPr/>
        </p:nvPicPr>
        <p:blipFill>
          <a:blip r:embed="rId3"/>
          <a:stretch>
            <a:fillRect/>
          </a:stretch>
        </p:blipFill>
        <p:spPr>
          <a:xfrm>
            <a:off x="4871864" y="726616"/>
            <a:ext cx="6154009" cy="5287113"/>
          </a:xfrm>
          <a:prstGeom prst="rect">
            <a:avLst/>
          </a:prstGeom>
        </p:spPr>
      </p:pic>
      <p:sp>
        <p:nvSpPr>
          <p:cNvPr id="5" name="Ellipse 4"/>
          <p:cNvSpPr/>
          <p:nvPr/>
        </p:nvSpPr>
        <p:spPr>
          <a:xfrm>
            <a:off x="9408368" y="2420888"/>
            <a:ext cx="1728192" cy="360040"/>
          </a:xfrm>
          <a:prstGeom prst="ellipse">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5015880" y="1628800"/>
            <a:ext cx="1512168"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3941818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DE" dirty="0" smtClean="0"/>
              <a:t>Beispiel außergewöhnliche Belastung mit SB</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5" name="Ellipse 4"/>
          <p:cNvSpPr/>
          <p:nvPr/>
        </p:nvSpPr>
        <p:spPr>
          <a:xfrm>
            <a:off x="9408368" y="2420888"/>
            <a:ext cx="1728192" cy="36004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a:stretch>
            <a:fillRect/>
          </a:stretch>
        </p:blipFill>
        <p:spPr>
          <a:xfrm>
            <a:off x="3989832" y="908720"/>
            <a:ext cx="7882762" cy="4660521"/>
          </a:xfrm>
          <a:prstGeom prst="rect">
            <a:avLst/>
          </a:prstGeom>
          <a:ln>
            <a:noFill/>
          </a:ln>
        </p:spPr>
      </p:pic>
      <p:sp>
        <p:nvSpPr>
          <p:cNvPr id="6" name="Rechteck 5"/>
          <p:cNvSpPr/>
          <p:nvPr/>
        </p:nvSpPr>
        <p:spPr>
          <a:xfrm>
            <a:off x="4384584" y="2852936"/>
            <a:ext cx="2215472"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Ellipse 7"/>
          <p:cNvSpPr/>
          <p:nvPr/>
        </p:nvSpPr>
        <p:spPr>
          <a:xfrm>
            <a:off x="10144402" y="4797152"/>
            <a:ext cx="1728192" cy="864096"/>
          </a:xfrm>
          <a:prstGeom prst="ellipse">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2088308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ohne Selbstbehalt</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smtClean="0"/>
              <a:t>Katastrophenschäden – KZ 475</a:t>
            </a:r>
            <a:endParaRPr lang="de-AT" b="1" dirty="0"/>
          </a:p>
          <a:p>
            <a:r>
              <a:rPr lang="de-AT" dirty="0" smtClean="0"/>
              <a:t>Aufwendungen </a:t>
            </a:r>
            <a:r>
              <a:rPr lang="de-AT" dirty="0"/>
              <a:t>zur Beseitigung von </a:t>
            </a:r>
            <a:r>
              <a:rPr lang="de-AT" dirty="0" smtClean="0"/>
              <a:t>Katastrophenschäden</a:t>
            </a:r>
          </a:p>
          <a:p>
            <a:r>
              <a:rPr lang="de-AT" dirty="0" smtClean="0"/>
              <a:t>Darunter </a:t>
            </a:r>
            <a:r>
              <a:rPr lang="de-AT" dirty="0"/>
              <a:t>fallen insbesondere Hochwasser-, Erdrutsch-, Vermurungs-, Lawinen- und Schneekatastrophenschäden sowie Sturmschäden. Abzugsfähig sind die Kosten der Aufräumungsarbeiten und die Wiederbeschaffungskosten der zerstörten notwendigen Wirtschaftsgüter, soweit diese Schäden nicht durch eine Versicherung oder aus öffentlichen Mitteln (Katastrophenfonds) gedeckt </a:t>
            </a:r>
            <a:r>
              <a:rPr lang="de-AT" dirty="0" smtClean="0"/>
              <a:t>sind.</a:t>
            </a:r>
          </a:p>
          <a:p>
            <a:r>
              <a:rPr lang="de-DE" dirty="0" smtClean="0"/>
              <a:t>Man muss der wirtschaftliche Eigentümer sein</a:t>
            </a:r>
          </a:p>
          <a:p>
            <a:r>
              <a:rPr lang="de-DE" dirty="0" smtClean="0"/>
              <a:t>Nicht absetzbare Kosten: Sportgeräte, Swimmingpool oder der Neubau des Zweitwohnsitzes</a:t>
            </a:r>
            <a:endParaRPr lang="de-AT" dirty="0" smtClean="0"/>
          </a:p>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7517124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Außergewöhnliche Belastung ohne Selbstbehalt</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b="1" dirty="0" smtClean="0"/>
              <a:t>Auswärtige Berufsausbildung Ihres Kindes</a:t>
            </a:r>
            <a:endParaRPr lang="de-AT" b="1" dirty="0"/>
          </a:p>
          <a:p>
            <a:r>
              <a:rPr lang="de-AT" dirty="0" smtClean="0"/>
              <a:t>Nicht die monatlichen Kosten, sondern ein monatlicher Freibetrag von EUR 110,00</a:t>
            </a:r>
          </a:p>
          <a:p>
            <a:r>
              <a:rPr lang="de-AT" dirty="0" smtClean="0"/>
              <a:t>Aber nur dann möglich, wenn keine geeignete Ausbildungsmöglichkeit am Wohnort vorhanden ist, oder die Entfernung ist mehr als 80 km entfernt (wurde bereits im Webinar „Steuervorteile für Familien ausführlich erklärt).</a:t>
            </a:r>
          </a:p>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1038437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Beispiel</a:t>
            </a:r>
            <a:br>
              <a:rPr lang="de-AT" dirty="0" smtClean="0"/>
            </a:br>
            <a:r>
              <a:rPr lang="de-AT" dirty="0" smtClean="0"/>
              <a:t>außergewöhnliche Belastung ohne Selbstbehalt</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pic>
        <p:nvPicPr>
          <p:cNvPr id="2" name="Grafik 1"/>
          <p:cNvPicPr>
            <a:picLocks noChangeAspect="1"/>
          </p:cNvPicPr>
          <p:nvPr/>
        </p:nvPicPr>
        <p:blipFill>
          <a:blip r:embed="rId3"/>
          <a:stretch>
            <a:fillRect/>
          </a:stretch>
        </p:blipFill>
        <p:spPr>
          <a:xfrm>
            <a:off x="4562444" y="1643404"/>
            <a:ext cx="7054913" cy="2952328"/>
          </a:xfrm>
          <a:prstGeom prst="rect">
            <a:avLst/>
          </a:prstGeom>
        </p:spPr>
      </p:pic>
      <p:sp>
        <p:nvSpPr>
          <p:cNvPr id="6"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Erfassen im Formular L1k</a:t>
            </a:r>
            <a:endParaRPr lang="de-AT" dirty="0"/>
          </a:p>
        </p:txBody>
      </p:sp>
    </p:spTree>
    <p:extLst>
      <p:ext uri="{BB962C8B-B14F-4D97-AF65-F5344CB8AC3E}">
        <p14:creationId xmlns:p14="http://schemas.microsoft.com/office/powerpoint/2010/main" val="14596321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p:txBody>
          <a:bodyPr/>
          <a:lstStyle/>
          <a:p>
            <a:r>
              <a:rPr lang="de-AT" dirty="0" smtClean="0"/>
              <a:t>Beispiel</a:t>
            </a:r>
            <a:br>
              <a:rPr lang="de-AT" dirty="0" smtClean="0"/>
            </a:br>
            <a:r>
              <a:rPr lang="de-AT" dirty="0" smtClean="0"/>
              <a:t>außergewöhnliche Belastung ohne Selbstbehalt</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altLang="de-DE" dirty="0" smtClean="0">
                <a:ea typeface="Times New Roman" panose="02020603050405020304" pitchFamily="18" charset="0"/>
              </a:rPr>
              <a:t> </a:t>
            </a:r>
            <a:endParaRPr lang="de-AT" dirty="0" smtClean="0"/>
          </a:p>
          <a:p>
            <a:pPr marL="0" indent="0">
              <a:buNone/>
            </a:pPr>
            <a:r>
              <a:rPr lang="de-AT" dirty="0" smtClean="0">
                <a:solidFill>
                  <a:srgbClr val="0F265C"/>
                </a:solidFill>
              </a:rPr>
              <a:t/>
            </a:r>
            <a:br>
              <a:rPr lang="de-AT" dirty="0" smtClean="0">
                <a:solidFill>
                  <a:srgbClr val="0F265C"/>
                </a:solidFill>
              </a:rPr>
            </a:br>
            <a:endParaRPr lang="de-DE" dirty="0">
              <a:solidFill>
                <a:srgbClr val="0F265C"/>
              </a:solidFill>
            </a:endParaRPr>
          </a:p>
        </p:txBody>
      </p:sp>
      <p:pic>
        <p:nvPicPr>
          <p:cNvPr id="5" name="Grafik 4"/>
          <p:cNvPicPr>
            <a:picLocks noChangeAspect="1"/>
          </p:cNvPicPr>
          <p:nvPr/>
        </p:nvPicPr>
        <p:blipFill>
          <a:blip r:embed="rId3"/>
          <a:stretch>
            <a:fillRect/>
          </a:stretch>
        </p:blipFill>
        <p:spPr>
          <a:xfrm>
            <a:off x="4936436" y="1268760"/>
            <a:ext cx="6144482" cy="4591691"/>
          </a:xfrm>
          <a:prstGeom prst="rect">
            <a:avLst/>
          </a:prstGeom>
        </p:spPr>
      </p:pic>
      <p:sp>
        <p:nvSpPr>
          <p:cNvPr id="7" name="Ellipse 6"/>
          <p:cNvSpPr/>
          <p:nvPr/>
        </p:nvSpPr>
        <p:spPr>
          <a:xfrm>
            <a:off x="9408368" y="2420888"/>
            <a:ext cx="1728192" cy="216024"/>
          </a:xfrm>
          <a:prstGeom prst="ellipse">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5087888" y="1304764"/>
            <a:ext cx="151216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Ergebnis im Berechnungsblatt</a:t>
            </a:r>
            <a:endParaRPr lang="de-AT" dirty="0"/>
          </a:p>
        </p:txBody>
      </p:sp>
    </p:spTree>
    <p:extLst>
      <p:ext uri="{BB962C8B-B14F-4D97-AF65-F5344CB8AC3E}">
        <p14:creationId xmlns:p14="http://schemas.microsoft.com/office/powerpoint/2010/main" val="591305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AT" dirty="0" smtClean="0"/>
              <a:t>Außergewöhnliche Belastungen für Unterhaltsberechtigte</a:t>
            </a:r>
            <a:endParaRPr lang="de-DE" dirty="0"/>
          </a:p>
        </p:txBody>
      </p:sp>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ltLang="de-DE" dirty="0" smtClean="0"/>
              <a:t>z. B. Darunter fallen etwa Krankheitskosten für ein Kind (z.B. Brille oder Zahnregulierung), sowie im Falle der Notwendigkeit Kosten für eine auswärtige Ausbildung. </a:t>
            </a:r>
          </a:p>
          <a:p>
            <a:r>
              <a:rPr lang="de-DE" altLang="de-DE" dirty="0" smtClean="0"/>
              <a:t>Derartige Aufwendungen können bei </a:t>
            </a:r>
            <a:r>
              <a:rPr lang="de-DE" altLang="de-DE" dirty="0" err="1" smtClean="0"/>
              <a:t>Alimentationsverpﬂichteten</a:t>
            </a:r>
            <a:r>
              <a:rPr lang="de-DE" altLang="de-DE" dirty="0" smtClean="0"/>
              <a:t> aber nur dann berücksichtigt werden, wenn sie zusätzlich zu den laufenden Alimentationszahlungen geleistet werden.</a:t>
            </a:r>
          </a:p>
          <a:p>
            <a:r>
              <a:rPr lang="de-DE" altLang="de-DE" dirty="0" smtClean="0"/>
              <a:t>Als </a:t>
            </a:r>
            <a:r>
              <a:rPr lang="de-DE" altLang="de-DE" dirty="0"/>
              <a:t>außergewöhnliche Belastung absetzbar sind Unterhaltsleistungen an Kinder allerdings auch dann, wenn (mangels Familienbeihilfenbezugs) kein Kinderabsetzbetrag und (weil keine Alimente geleistet werden) auch kein Unterhaltsabsetzbetrag zusteht.</a:t>
            </a:r>
            <a:r>
              <a:rPr lang="de-AT" dirty="0" smtClean="0">
                <a:solidFill>
                  <a:srgbClr val="0F265C"/>
                </a:solidFill>
              </a:rPr>
              <a:t/>
            </a:r>
            <a:br>
              <a:rPr lang="de-AT" dirty="0" smtClean="0">
                <a:solidFill>
                  <a:srgbClr val="0F265C"/>
                </a:solidFill>
              </a:rPr>
            </a:br>
            <a:endParaRPr lang="de-DE" dirty="0">
              <a:solidFill>
                <a:srgbClr val="0F265C"/>
              </a:solidFill>
            </a:endParaRPr>
          </a:p>
        </p:txBody>
      </p:sp>
    </p:spTree>
    <p:extLst>
      <p:ext uri="{BB962C8B-B14F-4D97-AF65-F5344CB8AC3E}">
        <p14:creationId xmlns:p14="http://schemas.microsoft.com/office/powerpoint/2010/main" val="38024094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400675"/>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2"/>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ltLang="de-DE" dirty="0" smtClean="0"/>
              <a:t>Dies </a:t>
            </a:r>
            <a:r>
              <a:rPr lang="de-DE" altLang="de-DE" dirty="0"/>
              <a:t>trifft z.B. bei Unterhaltsleistungen für haushaltszugehörige und nicht haushaltszugehörige Kinder zu, die sich ständig in einem Land außerhalb des EU-/EWR-Raumes und der Schweiz aufhalten. </a:t>
            </a:r>
            <a:endParaRPr lang="de-DE" altLang="de-DE" dirty="0" smtClean="0"/>
          </a:p>
          <a:p>
            <a:r>
              <a:rPr lang="de-DE" altLang="de-DE" dirty="0" smtClean="0"/>
              <a:t>Absetzbar </a:t>
            </a:r>
            <a:r>
              <a:rPr lang="de-DE" altLang="de-DE" dirty="0"/>
              <a:t>ist in derartigen Fällen grundsätzlich der halbe laufende, nach den ausländischen Lebenshaltungskosten angemessene, Unterhalt. In der Praxis wird normalerweise ein pauschaler Abzug vorgenommen (Richtwert pro Kind: </a:t>
            </a:r>
            <a:r>
              <a:rPr lang="de-DE" altLang="de-DE" dirty="0" smtClean="0"/>
              <a:t>€ 50,00 monatlich</a:t>
            </a:r>
            <a:r>
              <a:rPr lang="de-DE" altLang="de-DE" dirty="0"/>
              <a:t>). Ein Selbstbehalt wird nicht berechnet</a:t>
            </a:r>
            <a:r>
              <a:rPr lang="de-DE" altLang="de-DE" dirty="0" smtClean="0"/>
              <a:t>.</a:t>
            </a:r>
            <a:r>
              <a:rPr lang="de-AT" dirty="0" smtClean="0">
                <a:solidFill>
                  <a:srgbClr val="0F265C"/>
                </a:solidFill>
              </a:rPr>
              <a:t/>
            </a:r>
            <a:br>
              <a:rPr lang="de-AT" dirty="0" smtClean="0">
                <a:solidFill>
                  <a:srgbClr val="0F265C"/>
                </a:solidFill>
              </a:rPr>
            </a:br>
            <a:endParaRPr lang="de-DE" dirty="0">
              <a:solidFill>
                <a:srgbClr val="0F265C"/>
              </a:solidFill>
            </a:endParaRPr>
          </a:p>
        </p:txBody>
      </p:sp>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AT" dirty="0" smtClean="0"/>
              <a:t>Außergewöhnliche Belastungen für Unterhaltsberechtigte</a:t>
            </a:r>
            <a:endParaRPr lang="de-DE" dirty="0"/>
          </a:p>
        </p:txBody>
      </p:sp>
    </p:spTree>
    <p:extLst>
      <p:ext uri="{BB962C8B-B14F-4D97-AF65-F5344CB8AC3E}">
        <p14:creationId xmlns:p14="http://schemas.microsoft.com/office/powerpoint/2010/main" val="13023717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AT" dirty="0" smtClean="0"/>
              <a:t>Beispiel</a:t>
            </a:r>
            <a:br>
              <a:rPr lang="de-AT" dirty="0" smtClean="0"/>
            </a:br>
            <a:r>
              <a:rPr lang="de-AT" dirty="0" smtClean="0"/>
              <a:t>Außergewöhnliche Belastungen für Unterhaltsberechtigte</a:t>
            </a:r>
            <a:endParaRPr lang="de-DE" dirty="0"/>
          </a:p>
        </p:txBody>
      </p:sp>
      <p:pic>
        <p:nvPicPr>
          <p:cNvPr id="3" name="Grafik 2"/>
          <p:cNvPicPr>
            <a:picLocks noChangeAspect="1"/>
          </p:cNvPicPr>
          <p:nvPr/>
        </p:nvPicPr>
        <p:blipFill>
          <a:blip r:embed="rId2"/>
          <a:stretch>
            <a:fillRect/>
          </a:stretch>
        </p:blipFill>
        <p:spPr>
          <a:xfrm>
            <a:off x="4529138" y="1153566"/>
            <a:ext cx="7355539" cy="1787029"/>
          </a:xfrm>
          <a:prstGeom prst="rect">
            <a:avLst/>
          </a:prstGeom>
        </p:spPr>
      </p:pic>
      <p:sp>
        <p:nvSpPr>
          <p:cNvPr id="8"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Erfassen im Formular L1k</a:t>
            </a:r>
            <a:endParaRPr lang="de-AT" dirty="0"/>
          </a:p>
        </p:txBody>
      </p:sp>
    </p:spTree>
    <p:extLst>
      <p:ext uri="{BB962C8B-B14F-4D97-AF65-F5344CB8AC3E}">
        <p14:creationId xmlns:p14="http://schemas.microsoft.com/office/powerpoint/2010/main" val="28150585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532123" y="1250607"/>
            <a:ext cx="6154009" cy="4648849"/>
          </a:xfrm>
          <a:prstGeom prst="rect">
            <a:avLst/>
          </a:prstGeom>
        </p:spPr>
      </p:pic>
      <p:sp>
        <p:nvSpPr>
          <p:cNvPr id="6" name="Titel 2">
            <a:extLst>
              <a:ext uri="{FF2B5EF4-FFF2-40B4-BE49-F238E27FC236}">
                <a16:creationId xmlns:a16="http://schemas.microsoft.com/office/drawing/2014/main" id="{034BD944-CF6C-0623-4837-B4447B3D1495}"/>
              </a:ext>
            </a:extLst>
          </p:cNvPr>
          <p:cNvSpPr>
            <a:spLocks noGrp="1"/>
          </p:cNvSpPr>
          <p:nvPr>
            <p:ph type="title"/>
          </p:nvPr>
        </p:nvSpPr>
        <p:spPr>
          <a:xfrm>
            <a:off x="587375" y="620713"/>
            <a:ext cx="3636417" cy="2852737"/>
          </a:xfrm>
        </p:spPr>
        <p:txBody>
          <a:bodyPr/>
          <a:lstStyle/>
          <a:p>
            <a:r>
              <a:rPr lang="de-AT" dirty="0" smtClean="0"/>
              <a:t>Beispiel</a:t>
            </a:r>
            <a:br>
              <a:rPr lang="de-AT" dirty="0" smtClean="0"/>
            </a:br>
            <a:r>
              <a:rPr lang="de-AT" dirty="0" smtClean="0"/>
              <a:t>Außergewöhnliche Belastungen für Unterhaltsberechtigte</a:t>
            </a:r>
            <a:endParaRPr lang="de-DE" dirty="0"/>
          </a:p>
        </p:txBody>
      </p:sp>
      <p:sp>
        <p:nvSpPr>
          <p:cNvPr id="7" name="Ellipse 6"/>
          <p:cNvSpPr/>
          <p:nvPr/>
        </p:nvSpPr>
        <p:spPr>
          <a:xfrm>
            <a:off x="9048328" y="2420888"/>
            <a:ext cx="1728192" cy="216024"/>
          </a:xfrm>
          <a:prstGeom prst="ellipse">
            <a:avLst/>
          </a:prstGeom>
          <a:noFill/>
          <a:ln w="19050">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4529138" y="1312573"/>
            <a:ext cx="151216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platzhalter 1">
            <a:extLst>
              <a:ext uri="{FF2B5EF4-FFF2-40B4-BE49-F238E27FC236}">
                <a16:creationId xmlns:a16="http://schemas.microsoft.com/office/drawing/2014/main" id="{D429E9FA-48CF-F906-55B5-B2E1F66EE2C5}"/>
              </a:ext>
            </a:extLst>
          </p:cNvPr>
          <p:cNvSpPr txBox="1">
            <a:spLocks/>
          </p:cNvSpPr>
          <p:nvPr/>
        </p:nvSpPr>
        <p:spPr>
          <a:xfrm>
            <a:off x="4376738" y="620713"/>
            <a:ext cx="7263878" cy="504031"/>
          </a:xfrm>
          <a:prstGeom prst="rect">
            <a:avLst/>
          </a:prstGeom>
        </p:spPr>
        <p:txBody>
          <a:bodyPr/>
          <a:lstStyle>
            <a:lvl1pPr marL="358775" indent="-358775" algn="l" defTabSz="914400" rtl="0" eaLnBrk="1" latinLnBrk="0" hangingPunct="1">
              <a:lnSpc>
                <a:spcPct val="100000"/>
              </a:lnSpc>
              <a:spcBef>
                <a:spcPts val="1000"/>
              </a:spcBef>
              <a:buSzPct val="100000"/>
              <a:buFontTx/>
              <a:buBlip>
                <a:blip r:embed="rId3"/>
              </a:buBlip>
              <a:tabLst/>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e-AT" dirty="0" smtClean="0"/>
              <a:t>Ergebnis im Berechnungsblatt</a:t>
            </a:r>
            <a:endParaRPr lang="de-AT" dirty="0"/>
          </a:p>
        </p:txBody>
      </p:sp>
    </p:spTree>
    <p:extLst>
      <p:ext uri="{BB962C8B-B14F-4D97-AF65-F5344CB8AC3E}">
        <p14:creationId xmlns:p14="http://schemas.microsoft.com/office/powerpoint/2010/main" val="3543419387"/>
      </p:ext>
    </p:extLst>
  </p:cSld>
  <p:clrMapOvr>
    <a:masterClrMapping/>
  </p:clrMapOvr>
</p:sld>
</file>

<file path=ppt/theme/theme1.xml><?xml version="1.0" encoding="utf-8"?>
<a:theme xmlns:a="http://schemas.openxmlformats.org/drawingml/2006/main" name="Office">
  <a:themeElements>
    <a:clrScheme name="AK">
      <a:dk1>
        <a:srgbClr val="000000"/>
      </a:dk1>
      <a:lt1>
        <a:srgbClr val="FFFFFF"/>
      </a:lt1>
      <a:dk2>
        <a:srgbClr val="0F265C"/>
      </a:dk2>
      <a:lt2>
        <a:srgbClr val="DFF2FD"/>
      </a:lt2>
      <a:accent1>
        <a:srgbClr val="E30613"/>
      </a:accent1>
      <a:accent2>
        <a:srgbClr val="748FC9"/>
      </a:accent2>
      <a:accent3>
        <a:srgbClr val="ED694B"/>
      </a:accent3>
      <a:accent4>
        <a:srgbClr val="2F51A0"/>
      </a:accent4>
      <a:accent5>
        <a:srgbClr val="C00D0D"/>
      </a:accent5>
      <a:accent6>
        <a:srgbClr val="A3BDE3"/>
      </a:accent6>
      <a:hlink>
        <a:srgbClr val="14387F"/>
      </a:hlink>
      <a:folHlink>
        <a:srgbClr val="ED69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KV_2477_PPT Vorlage_Allgemein.pptx" id="{16B75C63-AA8D-7F45-A388-4CB2A96CF861}" vid="{8B3A4336-144F-E24B-BC03-88AA63249DD6}"/>
    </a:ext>
  </a:extLst>
</a:theme>
</file>

<file path=ppt/theme/theme2.xml><?xml version="1.0" encoding="utf-8"?>
<a:theme xmlns:a="http://schemas.openxmlformats.org/drawingml/2006/main" name="Office-Design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5673</Words>
  <Application>Microsoft Office PowerPoint</Application>
  <PresentationFormat>Breitbild</PresentationFormat>
  <Paragraphs>615</Paragraphs>
  <Slides>119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119</vt:i4>
      </vt:variant>
    </vt:vector>
  </HeadingPairs>
  <TitlesOfParts>
    <vt:vector size="124" baseType="lpstr">
      <vt:lpstr>Arial</vt:lpstr>
      <vt:lpstr>Calibri</vt:lpstr>
      <vt:lpstr>Helvetica Neue</vt:lpstr>
      <vt:lpstr>Times New Roman</vt:lpstr>
      <vt:lpstr>Office</vt:lpstr>
      <vt:lpstr>Arbeitnehmer-  veranlagung 2022</vt:lpstr>
      <vt:lpstr>Formulare zur Arbeitnehmerveranlagung Termin beim Finanzamt  FinanzOnline  Absetzbetrag/Freibetrag Werbungskosten Familien im Steuerrecht außergewöhnliche Belastungen Steuererklärung und Fristen Antragslose Arbeitnehmerveranlagung  </vt:lpstr>
      <vt:lpstr>Formulare zur Arbeitnehmerveranlagung Termin beim Finanzamt  FinanzOnline  Absetzbetrag/Freibetrag Werbungskosten Familien im Steuerrecht außergewöhnliche Belastungen Steuererklärung und Fristen Antragslose Arbeitnehmerveranlagung  </vt:lpstr>
      <vt:lpstr>Formulare ANV 2022 nicht downloadbar</vt:lpstr>
      <vt:lpstr>Antragsfristen für die ANV 2022</vt:lpstr>
      <vt:lpstr>FinanzOnline -  Das Finanzamt im Internet</vt:lpstr>
      <vt:lpstr>Formulare zur Arbeitnehmerveranlagung Termin beim Finanzamt  FinanzOnline  Absetzbetrag/Freibetrag Werbungskosten Familien im Steuerrecht außergewöhnliche Belastungen Steuererklärung und Fristen Antragslose Arbeitnehmerveranlagung  </vt:lpstr>
      <vt:lpstr>FinanzOnline - Termin beim Finanzamt</vt:lpstr>
      <vt:lpstr>FinanzOnline - Termin beim Finanzamt</vt:lpstr>
      <vt:lpstr>FinanzOnline - Termin beim Finanzamt</vt:lpstr>
      <vt:lpstr>FinanzOnline - Termin beim Finanzamt</vt:lpstr>
      <vt:lpstr>FinanzOnline - Termin beim Finanzamt</vt:lpstr>
      <vt:lpstr>FinanzOnline - Termin beim Finanzamt</vt:lpstr>
      <vt:lpstr>FinanzOnline   Post vom Finanzamt</vt:lpstr>
      <vt:lpstr>Formulare zur Arbeitnehmerveranlagung Termin beim Finanzamt  FinanzOnline  Absetzbetrag/Freibetrag Werbungskosten Familien im Steuerrecht außergewöhnliche Belastungen Steuererklärung und Fristen Antragslose Arbeitnehmerveranlagung  </vt:lpstr>
      <vt:lpstr>FinanzOnline - Das Finanzamt im Internet</vt:lpstr>
      <vt:lpstr>PowerPoint-Präsentation</vt:lpstr>
      <vt:lpstr>PowerPoint-Präsentation</vt:lpstr>
      <vt:lpstr>PowerPoint-Präsentation</vt:lpstr>
      <vt:lpstr>PowerPoint-Präsentation</vt:lpstr>
      <vt:lpstr>PowerPoint-Präsentation</vt:lpstr>
      <vt:lpstr>Formulare zur Arbeitnehmerveranlagung Termin beim Finanzamt  FinanzOnline  Absetzbetrag/Freibetrag Werbungskosten Familien im Steuerrecht außergewöhnliche Belastungen Steuererklärung und Fristen Antragslose Arbeitnehmerveranlagung  </vt:lpstr>
      <vt:lpstr>Absetzbetrag – Freibetrag – Unterschied?</vt:lpstr>
      <vt:lpstr>Teuerungs-absetzbetrag ANV 2022</vt:lpstr>
      <vt:lpstr>Teuerungs-absetzbetrag ANV 2022</vt:lpstr>
      <vt:lpstr>Formulare zur Arbeitnehmerveranlagung Termin beim Finanzamt  FinanzOnline  Absetzbetrag/Freibetrag Werbungskosten Familien im Steuerrecht außergewöhnliche Belastungen Steuererklärung und Fristen Antragslose Arbeitnehmerveranlagung  </vt:lpstr>
      <vt:lpstr>Werbungskosten</vt:lpstr>
      <vt:lpstr>Werbungskosten</vt:lpstr>
      <vt:lpstr>Ohne Anrechnung auf das WK-Pauschale:</vt:lpstr>
      <vt:lpstr>Werbungskosten (nur Auswirkung  &gt; € 132,00): </vt:lpstr>
      <vt:lpstr>Pendlerpauschale KZ 718</vt:lpstr>
      <vt:lpstr>Pendlerrechner</vt:lpstr>
      <vt:lpstr>Pendlerrechner</vt:lpstr>
      <vt:lpstr>Pendlerrechner</vt:lpstr>
      <vt:lpstr>Auswirkungen PP im LZ</vt:lpstr>
      <vt:lpstr>Auswirkungen Jobticket im LZ</vt:lpstr>
      <vt:lpstr>Mitgliedsbeitrag KZ 717</vt:lpstr>
      <vt:lpstr>Homeoffice - ergonomisch geeignetes Mobiliar KZ 158</vt:lpstr>
      <vt:lpstr>Homeoffice</vt:lpstr>
      <vt:lpstr>Homeoffice-pauschale  keine KZ</vt:lpstr>
      <vt:lpstr>Pflichtbeitrag SV KZ 274</vt:lpstr>
      <vt:lpstr>Digitale Arbeitsmittel KZ 169</vt:lpstr>
      <vt:lpstr>Digitale Arbeitsmittel KZ 169</vt:lpstr>
      <vt:lpstr>Andere  Arbeitsmittel KZ 719</vt:lpstr>
      <vt:lpstr>Fachliteratur KZ 720</vt:lpstr>
      <vt:lpstr>Berufliche Reisekosten KZ 721</vt:lpstr>
      <vt:lpstr>Fortbildung/ Weiterbildung KZ 722</vt:lpstr>
      <vt:lpstr>Familienheim-fahrten/ doppelte Haushaltsführung KZ 300/723</vt:lpstr>
      <vt:lpstr>Arbeitszimmer KZ 159</vt:lpstr>
      <vt:lpstr>Sonstige Werbungskosten KZ 724</vt:lpstr>
      <vt:lpstr>Formulare zur Arbeitnehmerveranlagung Termin beim Finanzamt  FinanzOnline  Absetzbetrag/Freibetrag Werbungskosten Familien im Steuerrecht außergewöhnliche Belastungen Steuererklärung und Fristen Antragslose Arbeitnehmerveranlagung  </vt:lpstr>
      <vt:lpstr>Formular L1k</vt:lpstr>
      <vt:lpstr>Alleinerzieher-absetzbetrag </vt:lpstr>
      <vt:lpstr>Alleinverdiener-absetzbetrag</vt:lpstr>
      <vt:lpstr>Wie ergeben sich  € 6.000,00 Dazuverdienst?</vt:lpstr>
      <vt:lpstr>Höhe AVAB oder AEAB</vt:lpstr>
      <vt:lpstr>Wie erhalte ich den AVAB oder AEAB?</vt:lpstr>
      <vt:lpstr>Beispiel AVAB im LZ</vt:lpstr>
      <vt:lpstr>Beispiel AVAB im LZ</vt:lpstr>
      <vt:lpstr>AVAB oder AEAB auch als Negativsteuer?</vt:lpstr>
      <vt:lpstr>Kindermehrbetrag für 2022</vt:lpstr>
      <vt:lpstr>Kindermehrbetrag für 2022</vt:lpstr>
      <vt:lpstr>Mehrkindzuschlag für 2022</vt:lpstr>
      <vt:lpstr>Unterhalts-absetzbetrag </vt:lpstr>
      <vt:lpstr>Höhe des Unterhalts-absetzbetrag </vt:lpstr>
      <vt:lpstr>Unterhaltskosten für im Ausland lebende Kinder </vt:lpstr>
      <vt:lpstr>Kosten für auswärtige Berufs-ausbildung </vt:lpstr>
      <vt:lpstr>Krankheitskosten für Kinder </vt:lpstr>
      <vt:lpstr>Familienbonus Plus </vt:lpstr>
      <vt:lpstr>Familienbonus Plus </vt:lpstr>
      <vt:lpstr>Familienbonus Plus </vt:lpstr>
      <vt:lpstr>Familienbonus Plus </vt:lpstr>
      <vt:lpstr>Familienbonus Plus Aufteilungsvarianten</vt:lpstr>
      <vt:lpstr>Familienbonus Plus Aufteilungsvarianten </vt:lpstr>
      <vt:lpstr>Familienbonus Plus Aufteilungsvarianten </vt:lpstr>
      <vt:lpstr>Familienbonus Plus </vt:lpstr>
      <vt:lpstr>Familienbonus Plus nicht im LZ aber in der ANV </vt:lpstr>
      <vt:lpstr>Familienbonus Plus im LZ und in der ANV </vt:lpstr>
      <vt:lpstr>Familienbonus Plus im LZ und in der ANV </vt:lpstr>
      <vt:lpstr>Familienbonus Plus im LZ und in der ANV </vt:lpstr>
      <vt:lpstr>Familienbonus Plus im LZ u. NICHT in der ANV erfasst </vt:lpstr>
      <vt:lpstr>Formulare zur Arbeitnehmerveranlagung Termin beim Finanzamt  FinanzOnline  Absetzbetrag/Freibetrag Werbungskosten Familien im Steuerrecht außergewöhnliche Belastungen Steuererklärung und Fristen Antragslose Arbeitnehmerveranlagung  </vt:lpstr>
      <vt:lpstr>Formular L1</vt:lpstr>
      <vt:lpstr>Formular L1ab</vt:lpstr>
      <vt:lpstr>Formular L1k</vt:lpstr>
      <vt:lpstr>Wann handelt es sich um außergewöhnliche Belastungen mit Selbstbehalt?</vt:lpstr>
      <vt:lpstr>Selbstbehalt</vt:lpstr>
      <vt:lpstr>Kurkosten KZ 734</vt:lpstr>
      <vt:lpstr>Sonstige außergewöhnliche Belastungen KZ 735</vt:lpstr>
      <vt:lpstr>Beispiel außergewöhnliche Belastung mit SB</vt:lpstr>
      <vt:lpstr>Beispiel außergewöhnliche Belastung mit SB</vt:lpstr>
      <vt:lpstr>Außergewöhnliche Belastung ohne Selbstbehalt</vt:lpstr>
      <vt:lpstr>Außergewöhnliche Belastung ohne Selbstbehalt</vt:lpstr>
      <vt:lpstr>Beispiel außergewöhnliche Belastung ohne Selbstbehalt</vt:lpstr>
      <vt:lpstr>Beispiel außergewöhnliche Belastung ohne Selbstbehalt</vt:lpstr>
      <vt:lpstr>Außergewöhnliche Belastungen für Unterhaltsberechtigte</vt:lpstr>
      <vt:lpstr>Außergewöhnliche Belastungen für Unterhaltsberechtigte</vt:lpstr>
      <vt:lpstr>Beispiel Außergewöhnliche Belastungen für Unterhaltsberechtigte</vt:lpstr>
      <vt:lpstr>Beispiel Außergewöhnliche Belastungen für Unterhaltsberechtigte</vt:lpstr>
      <vt:lpstr>Außergewöhnliche Belastung bei Behinderung</vt:lpstr>
      <vt:lpstr>Außergewöhnliche Belastung bei Behinderung</vt:lpstr>
      <vt:lpstr>Außergewöhnliche Belastung bei Behinderung</vt:lpstr>
      <vt:lpstr>Außergewöhnliche Belastung bei Behinderung</vt:lpstr>
      <vt:lpstr>Außergewöhnliche Belastung bei Behinderung</vt:lpstr>
      <vt:lpstr>Außergewöhnliche Belastung bei Behinderung</vt:lpstr>
      <vt:lpstr>Außergewöhnliche Belastung für behinderte Kinder</vt:lpstr>
      <vt:lpstr>Außergewöhnliche Belastung für behinderte Kinder</vt:lpstr>
      <vt:lpstr>Außergewöhnliche Belastung für behinderte Kinder</vt:lpstr>
      <vt:lpstr>Außergewöhnliche Belastung für behinderte Kinder</vt:lpstr>
      <vt:lpstr>Formulare zur Arbeitnehmerveranlagung Termin beim Finanzamt  FinanzOnline  Absetzbetrag/Freibetrag Werbungskosten Familien im Steuerrecht außergewöhnliche Belastungen Steuererklärung und Fristen Antragslose Arbeitnehmerveranlagung  </vt:lpstr>
      <vt:lpstr>Welche Steuererklärung gilt für mich?</vt:lpstr>
      <vt:lpstr>Fristen für die Steuererklärung</vt:lpstr>
      <vt:lpstr>Freiwillige ANV</vt:lpstr>
      <vt:lpstr>Pflichtveranlagung Abgabe bist 30.6.</vt:lpstr>
      <vt:lpstr>Formulare zur Arbeitnehmerveranlagung Termin beim Finanzamt  FinanzOnline  Allgemeine Infos zur Steuer - Steuertarif 2022 &amp; 2023 SV-Bonus (Negativsteuer)  Absetzbetrag/Freibetrag Steuererklärung und Fristen Antragslose Arbeitnehmerveranlagung  </vt:lpstr>
      <vt:lpstr>Antraglose Arbeitnehmer-veranlagung</vt:lpstr>
      <vt:lpstr>Webinare </vt:lpstr>
      <vt:lpstr>AK Online Steuerservice</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Titelfolien gibt es in drei möglichen Farbkombinationen</dc:title>
  <dc:creator>Microsoft Office User</dc:creator>
  <cp:lastModifiedBy>Düringer Eva-Maria</cp:lastModifiedBy>
  <cp:revision>102</cp:revision>
  <cp:lastPrinted>2023-02-28T14:19:18Z</cp:lastPrinted>
  <dcterms:created xsi:type="dcterms:W3CDTF">2023-02-08T12:22:33Z</dcterms:created>
  <dcterms:modified xsi:type="dcterms:W3CDTF">2023-03-27T11:44:28Z</dcterms:modified>
</cp:coreProperties>
</file>